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4" r:id="rId174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8"/>
    <p:restoredTop sz="94714"/>
  </p:normalViewPr>
  <p:slideViewPr>
    <p:cSldViewPr>
      <p:cViewPr varScale="1">
        <p:scale>
          <a:sx n="112" d="100"/>
          <a:sy n="112" d="100"/>
        </p:scale>
        <p:origin x="200" y="16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215" d="100"/>
          <a:sy n="215" d="100"/>
        </p:scale>
        <p:origin x="152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710574C-E941-4847-A54C-D42C77BA5C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0F468-14B7-7E4B-9078-A1198CFEB7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698A1-2996-EC46-A570-51FE4B941D00}" type="datetimeFigureOut">
              <a:rPr kumimoji="1" lang="zh-CN" altLang="en-US" smtClean="0"/>
              <a:t>2020/8/21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E1BB6-8E4B-6745-A67F-4B7AD8DDAA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881FEF-29FB-3641-9CBD-065C470EFF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80DD8-1FAD-EA4C-A08B-DBA37BD39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807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6FC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" y="-286513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21563" y="917447"/>
            <a:ext cx="4372610" cy="2735580"/>
          </a:xfrm>
          <a:custGeom>
            <a:avLst/>
            <a:gdLst/>
            <a:ahLst/>
            <a:cxnLst/>
            <a:rect l="l" t="t" r="r" b="b"/>
            <a:pathLst>
              <a:path w="4372610" h="2735579">
                <a:moveTo>
                  <a:pt x="0" y="2735579"/>
                </a:moveTo>
                <a:lnTo>
                  <a:pt x="4372356" y="2735579"/>
                </a:lnTo>
                <a:lnTo>
                  <a:pt x="4372356" y="0"/>
                </a:lnTo>
                <a:lnTo>
                  <a:pt x="0" y="0"/>
                </a:lnTo>
                <a:lnTo>
                  <a:pt x="0" y="2735579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18515" y="914400"/>
            <a:ext cx="4378960" cy="2741930"/>
          </a:xfrm>
          <a:custGeom>
            <a:avLst/>
            <a:gdLst/>
            <a:ahLst/>
            <a:cxnLst/>
            <a:rect l="l" t="t" r="r" b="b"/>
            <a:pathLst>
              <a:path w="4378960" h="2741929">
                <a:moveTo>
                  <a:pt x="4377055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2740279"/>
                </a:lnTo>
                <a:lnTo>
                  <a:pt x="1358" y="2741676"/>
                </a:lnTo>
                <a:lnTo>
                  <a:pt x="4377055" y="2741676"/>
                </a:lnTo>
                <a:lnTo>
                  <a:pt x="4378452" y="2740279"/>
                </a:lnTo>
                <a:lnTo>
                  <a:pt x="4378452" y="2737993"/>
                </a:lnTo>
                <a:lnTo>
                  <a:pt x="3657" y="2737993"/>
                </a:lnTo>
                <a:lnTo>
                  <a:pt x="3657" y="3683"/>
                </a:lnTo>
                <a:lnTo>
                  <a:pt x="4378452" y="3683"/>
                </a:lnTo>
                <a:lnTo>
                  <a:pt x="4378452" y="1397"/>
                </a:lnTo>
                <a:lnTo>
                  <a:pt x="4377055" y="0"/>
                </a:lnTo>
                <a:close/>
              </a:path>
              <a:path w="4378960" h="2741929">
                <a:moveTo>
                  <a:pt x="4378452" y="3683"/>
                </a:moveTo>
                <a:lnTo>
                  <a:pt x="4374769" y="3683"/>
                </a:lnTo>
                <a:lnTo>
                  <a:pt x="4374769" y="2737993"/>
                </a:lnTo>
                <a:lnTo>
                  <a:pt x="4378452" y="2737993"/>
                </a:lnTo>
                <a:lnTo>
                  <a:pt x="4378452" y="3683"/>
                </a:lnTo>
                <a:close/>
              </a:path>
              <a:path w="4378960" h="2741929">
                <a:moveTo>
                  <a:pt x="4373626" y="4825"/>
                </a:moveTo>
                <a:lnTo>
                  <a:pt x="4876" y="4825"/>
                </a:lnTo>
                <a:lnTo>
                  <a:pt x="4876" y="2736850"/>
                </a:lnTo>
                <a:lnTo>
                  <a:pt x="4373626" y="2736850"/>
                </a:lnTo>
                <a:lnTo>
                  <a:pt x="4373626" y="2735580"/>
                </a:lnTo>
                <a:lnTo>
                  <a:pt x="6096" y="2735580"/>
                </a:lnTo>
                <a:lnTo>
                  <a:pt x="6096" y="6096"/>
                </a:lnTo>
                <a:lnTo>
                  <a:pt x="4373626" y="6096"/>
                </a:lnTo>
                <a:lnTo>
                  <a:pt x="4373626" y="4825"/>
                </a:lnTo>
                <a:close/>
              </a:path>
              <a:path w="4378960" h="2741929">
                <a:moveTo>
                  <a:pt x="4373626" y="6096"/>
                </a:moveTo>
                <a:lnTo>
                  <a:pt x="4372356" y="6096"/>
                </a:lnTo>
                <a:lnTo>
                  <a:pt x="4372356" y="2735580"/>
                </a:lnTo>
                <a:lnTo>
                  <a:pt x="4373626" y="2735580"/>
                </a:lnTo>
                <a:lnTo>
                  <a:pt x="4373626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83683" y="1183005"/>
            <a:ext cx="3458209" cy="3243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9D9D9"/>
                </a:solidFill>
                <a:latin typeface="FZLTZHB--B51-0"/>
                <a:cs typeface="FZLTZHB--B51-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6172" y="109728"/>
            <a:ext cx="6368796" cy="486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9569" y="571042"/>
            <a:ext cx="5864860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5241" y="1601840"/>
            <a:ext cx="7973517" cy="2741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6FC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ython123.io/downloads" TargetMode="External"/><Relationship Id="rId4" Type="http://schemas.openxmlformats.org/officeDocument/2006/relationships/hyperlink" Target="http://www.python.org/downloads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1698" y="2303830"/>
            <a:ext cx="534289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使用说明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-25" dirty="0">
                <a:latin typeface="Arial"/>
                <a:cs typeface="Arial"/>
              </a:rPr>
              <a:t>@P</a:t>
            </a:r>
            <a:r>
              <a:rPr spc="-10" dirty="0">
                <a:latin typeface="Arial"/>
                <a:cs typeface="Arial"/>
              </a:rPr>
              <a:t>y</a:t>
            </a:r>
            <a:r>
              <a:rPr spc="215" dirty="0">
                <a:latin typeface="Arial"/>
                <a:cs typeface="Arial"/>
              </a:rPr>
              <a:t>thon123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32066" y="4808932"/>
            <a:ext cx="187134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C 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B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Y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-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NC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-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S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A</a:t>
            </a:r>
            <a:r>
              <a:rPr sz="1400" b="1" spc="-15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4.0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dirty="0">
                <a:solidFill>
                  <a:srgbClr val="CECECE"/>
                </a:solidFill>
                <a:latin typeface="Arial Unicode MS"/>
                <a:cs typeface="Arial Unicode MS"/>
              </a:rPr>
              <a:t>嵩天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53684" y="4744211"/>
            <a:ext cx="1187195" cy="280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620010"/>
            <a:ext cx="8055609" cy="279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8639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该问题中计算部分的理解和确定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理解</a:t>
            </a:r>
            <a:r>
              <a:rPr sz="2400" b="1" spc="135" dirty="0">
                <a:latin typeface="Arial"/>
                <a:cs typeface="Arial"/>
              </a:rPr>
              <a:t>1</a:t>
            </a:r>
            <a:r>
              <a:rPr sz="2400" b="1" spc="-5" dirty="0">
                <a:latin typeface="Heiti SC"/>
                <a:cs typeface="Heiti SC"/>
              </a:rPr>
              <a:t>：直接将温度值进行转换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理</a:t>
            </a:r>
            <a:r>
              <a:rPr sz="2400" b="1" spc="-5" dirty="0">
                <a:latin typeface="Heiti SC"/>
                <a:cs typeface="Heiti SC"/>
              </a:rPr>
              <a:t>解</a:t>
            </a:r>
            <a:r>
              <a:rPr sz="2400" b="1" spc="140" dirty="0">
                <a:latin typeface="Arial"/>
                <a:cs typeface="Arial"/>
              </a:rPr>
              <a:t>2</a:t>
            </a:r>
            <a:r>
              <a:rPr sz="2400" b="1" dirty="0">
                <a:latin typeface="Heiti SC"/>
                <a:cs typeface="Heiti SC"/>
              </a:rPr>
              <a:t>：将温度信息发布的声音或图像形式进行理解和转换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理</a:t>
            </a:r>
            <a:r>
              <a:rPr sz="2400" b="1" spc="-5" dirty="0">
                <a:latin typeface="Heiti SC"/>
                <a:cs typeface="Heiti SC"/>
              </a:rPr>
              <a:t>解</a:t>
            </a:r>
            <a:r>
              <a:rPr sz="2400" b="1" spc="140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：监控温度信息发布渠道，实时获取并转换温度值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6050280" cy="255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32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分析问题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950">
              <a:latin typeface="Times New Roman"/>
              <a:cs typeface="Times New Roman"/>
            </a:endParaRPr>
          </a:p>
          <a:p>
            <a:pPr marL="697865" marR="5080" indent="-685800">
              <a:lnSpc>
                <a:spcPct val="1945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采用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dirty="0">
                <a:latin typeface="Heiti SC"/>
                <a:cs typeface="Heiti SC"/>
              </a:rPr>
              <a:t>理解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：直接将温度值进行转换 </a:t>
            </a:r>
            <a:r>
              <a:rPr sz="2000" b="1" dirty="0">
                <a:latin typeface="Heiti SC"/>
                <a:cs typeface="Heiti SC"/>
              </a:rPr>
              <a:t>温度数值需要标明温度</a:t>
            </a:r>
            <a:r>
              <a:rPr sz="2000" b="1" spc="-15" dirty="0">
                <a:latin typeface="Heiti SC"/>
                <a:cs typeface="Heiti SC"/>
              </a:rPr>
              <a:t>体</a:t>
            </a:r>
            <a:r>
              <a:rPr sz="2000" b="1" dirty="0">
                <a:latin typeface="Heiti SC"/>
                <a:cs typeface="Heiti SC"/>
              </a:rPr>
              <a:t>系，</a:t>
            </a:r>
            <a:r>
              <a:rPr sz="2000" b="1" spc="-15" dirty="0">
                <a:latin typeface="Heiti SC"/>
                <a:cs typeface="Heiti SC"/>
              </a:rPr>
              <a:t>即</a:t>
            </a:r>
            <a:r>
              <a:rPr sz="2000" b="1" dirty="0">
                <a:latin typeface="Heiti SC"/>
                <a:cs typeface="Heiti SC"/>
              </a:rPr>
              <a:t>摄氏</a:t>
            </a:r>
            <a:r>
              <a:rPr sz="2000" b="1" spc="-15" dirty="0">
                <a:latin typeface="Heiti SC"/>
                <a:cs typeface="Heiti SC"/>
              </a:rPr>
              <a:t>度</a:t>
            </a:r>
            <a:r>
              <a:rPr sz="2000" b="1" dirty="0">
                <a:latin typeface="Heiti SC"/>
                <a:cs typeface="Heiti SC"/>
              </a:rPr>
              <a:t>或华</a:t>
            </a:r>
            <a:r>
              <a:rPr sz="2000" b="1" spc="-15" dirty="0">
                <a:latin typeface="Heiti SC"/>
                <a:cs typeface="Heiti SC"/>
              </a:rPr>
              <a:t>氏</a:t>
            </a:r>
            <a:r>
              <a:rPr sz="2000" b="1" dirty="0">
                <a:latin typeface="Heiti SC"/>
                <a:cs typeface="Heiti SC"/>
              </a:rPr>
              <a:t>度 转换后也需要给出温度</a:t>
            </a:r>
            <a:r>
              <a:rPr sz="2000" b="1" spc="-15" dirty="0">
                <a:latin typeface="Heiti SC"/>
                <a:cs typeface="Heiti SC"/>
              </a:rPr>
              <a:t>体</a:t>
            </a:r>
            <a:r>
              <a:rPr sz="2000" b="1" dirty="0">
                <a:latin typeface="Heiti SC"/>
                <a:cs typeface="Heiti SC"/>
              </a:rPr>
              <a:t>系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5541" y="1496938"/>
            <a:ext cx="6344285" cy="284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349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划分边界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输入：带华氏或摄氏标志的温度值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处理：根据温度标志选择适当的温度转换算法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输出：带摄氏或华氏标志的温度值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39846" y="1620010"/>
            <a:ext cx="24638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输入输出格式设计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3594" y="2903082"/>
            <a:ext cx="6499860" cy="1245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标识放在温度最后，</a:t>
            </a:r>
            <a:r>
              <a:rPr sz="2400" b="1" spc="-130" dirty="0">
                <a:latin typeface="Arial"/>
                <a:cs typeface="Arial"/>
              </a:rPr>
              <a:t>F</a:t>
            </a:r>
            <a:r>
              <a:rPr sz="2400" b="1" spc="-130" dirty="0">
                <a:latin typeface="Heiti SC"/>
                <a:cs typeface="Heiti SC"/>
              </a:rPr>
              <a:t>表示华氏度，</a:t>
            </a:r>
            <a:r>
              <a:rPr sz="2400" b="1" spc="-120" dirty="0">
                <a:latin typeface="Arial"/>
                <a:cs typeface="Arial"/>
              </a:rPr>
              <a:t>C</a:t>
            </a:r>
            <a:r>
              <a:rPr sz="2400" b="1" spc="-120" dirty="0">
                <a:latin typeface="Heiti SC"/>
                <a:cs typeface="Heiti SC"/>
              </a:rPr>
              <a:t>表示摄氏度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2400" b="1" spc="45" dirty="0">
                <a:latin typeface="Arial"/>
                <a:cs typeface="Arial"/>
              </a:rPr>
              <a:t>82</a:t>
            </a:r>
            <a:r>
              <a:rPr sz="2400" b="1" spc="55" dirty="0">
                <a:latin typeface="Arial"/>
                <a:cs typeface="Arial"/>
              </a:rPr>
              <a:t>F</a:t>
            </a:r>
            <a:r>
              <a:rPr sz="2400" b="1" dirty="0">
                <a:latin typeface="Heiti SC"/>
                <a:cs typeface="Heiti SC"/>
              </a:rPr>
              <a:t>表示华氏</a:t>
            </a:r>
            <a:r>
              <a:rPr sz="2400" b="1" spc="140" dirty="0">
                <a:latin typeface="Arial"/>
                <a:cs typeface="Arial"/>
              </a:rPr>
              <a:t>82</a:t>
            </a:r>
            <a:r>
              <a:rPr sz="2400" b="1" dirty="0">
                <a:latin typeface="Heiti SC"/>
                <a:cs typeface="Heiti SC"/>
              </a:rPr>
              <a:t>度，</a:t>
            </a:r>
            <a:r>
              <a:rPr sz="2400" b="1" spc="45" dirty="0">
                <a:latin typeface="Arial"/>
                <a:cs typeface="Arial"/>
              </a:rPr>
              <a:t>28</a:t>
            </a:r>
            <a:r>
              <a:rPr sz="2400" b="1" spc="65" dirty="0">
                <a:latin typeface="Arial"/>
                <a:cs typeface="Arial"/>
              </a:rPr>
              <a:t>C</a:t>
            </a:r>
            <a:r>
              <a:rPr sz="2400" b="1" dirty="0">
                <a:latin typeface="Heiti SC"/>
                <a:cs typeface="Heiti SC"/>
              </a:rPr>
              <a:t>表示摄氏</a:t>
            </a:r>
            <a:r>
              <a:rPr sz="2400" b="1" spc="140" dirty="0">
                <a:latin typeface="Arial"/>
                <a:cs typeface="Arial"/>
              </a:rPr>
              <a:t>28</a:t>
            </a:r>
            <a:r>
              <a:rPr sz="2400" b="1" dirty="0">
                <a:latin typeface="Heiti SC"/>
                <a:cs typeface="Heiti SC"/>
              </a:rPr>
              <a:t>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4891" y="1603745"/>
            <a:ext cx="6435725" cy="3070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设计算法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550">
              <a:latin typeface="Times New Roman"/>
              <a:cs typeface="Times New Roman"/>
            </a:endParaRPr>
          </a:p>
          <a:p>
            <a:pPr marL="8890" algn="ctr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根据华氏和摄氏温度定义，利用转换公式如下：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2600">
              <a:latin typeface="Times New Roman"/>
              <a:cs typeface="Times New Roman"/>
            </a:endParaRPr>
          </a:p>
          <a:p>
            <a:pPr marL="1041400">
              <a:lnSpc>
                <a:spcPct val="100000"/>
              </a:lnSpc>
            </a:pPr>
            <a:r>
              <a:rPr sz="2400" b="1" dirty="0">
                <a:latin typeface="Georgia"/>
                <a:cs typeface="Georgia"/>
              </a:rPr>
              <a:t>C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=</a:t>
            </a:r>
            <a:r>
              <a:rPr sz="2400" b="1" spc="-10" dirty="0">
                <a:latin typeface="Georgia"/>
                <a:cs typeface="Georgia"/>
              </a:rPr>
              <a:t> </a:t>
            </a:r>
            <a:r>
              <a:rPr sz="2400" b="1" spc="-5" dirty="0">
                <a:latin typeface="Georgia"/>
                <a:cs typeface="Georgia"/>
              </a:rPr>
              <a:t>(</a:t>
            </a:r>
            <a:r>
              <a:rPr sz="2400" b="1" spc="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F</a:t>
            </a:r>
            <a:r>
              <a:rPr sz="2400" b="1" spc="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–</a:t>
            </a:r>
            <a:r>
              <a:rPr sz="2400" b="1" spc="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32</a:t>
            </a:r>
            <a:r>
              <a:rPr sz="2400" b="1" spc="-5" dirty="0">
                <a:latin typeface="Georgia"/>
                <a:cs typeface="Georgia"/>
              </a:rPr>
              <a:t> )</a:t>
            </a:r>
            <a:r>
              <a:rPr sz="2400" b="1" spc="5" dirty="0">
                <a:latin typeface="Georgia"/>
                <a:cs typeface="Georgia"/>
              </a:rPr>
              <a:t> </a:t>
            </a:r>
            <a:r>
              <a:rPr sz="2400" b="1" spc="-5" dirty="0">
                <a:latin typeface="Georgia"/>
                <a:cs typeface="Georgia"/>
              </a:rPr>
              <a:t>/</a:t>
            </a:r>
            <a:r>
              <a:rPr sz="2400" b="1" spc="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1.8</a:t>
            </a:r>
            <a:endParaRPr sz="2400">
              <a:latin typeface="Georgia"/>
              <a:cs typeface="Georgia"/>
            </a:endParaRPr>
          </a:p>
          <a:p>
            <a:pPr marL="10414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Georgia"/>
                <a:cs typeface="Georgia"/>
              </a:rPr>
              <a:t>F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= C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*</a:t>
            </a:r>
            <a:r>
              <a:rPr sz="2400" b="1" spc="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1.8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+ </a:t>
            </a:r>
            <a:r>
              <a:rPr sz="2400" b="1" spc="-10" dirty="0">
                <a:latin typeface="Georgia"/>
                <a:cs typeface="Georgia"/>
              </a:rPr>
              <a:t>3</a:t>
            </a:r>
            <a:r>
              <a:rPr sz="2400" b="1" dirty="0">
                <a:latin typeface="Georgia"/>
                <a:cs typeface="Georgia"/>
              </a:rPr>
              <a:t>2</a:t>
            </a:r>
            <a:endParaRPr sz="2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其中，</a:t>
            </a:r>
            <a:r>
              <a:rPr sz="2400" b="1" spc="10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Georgia"/>
                <a:cs typeface="Georgia"/>
              </a:rPr>
              <a:t>C</a:t>
            </a:r>
            <a:r>
              <a:rPr sz="2400" b="1" dirty="0">
                <a:latin typeface="Heiti SC"/>
                <a:cs typeface="Heiti SC"/>
              </a:rPr>
              <a:t>表示摄氏温度，</a:t>
            </a:r>
            <a:r>
              <a:rPr sz="2400" b="1" spc="10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Georgia"/>
                <a:cs typeface="Georgia"/>
              </a:rPr>
              <a:t>F</a:t>
            </a:r>
            <a:r>
              <a:rPr sz="2400" b="1" dirty="0">
                <a:latin typeface="Heiti SC"/>
                <a:cs typeface="Heiti SC"/>
              </a:rPr>
              <a:t>表示华氏温度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2177" y="2400991"/>
            <a:ext cx="53524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问题分析清楚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，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可以开始编程啦！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50694" y="2303830"/>
            <a:ext cx="464375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温度转</a:t>
            </a:r>
            <a:r>
              <a:rPr sz="4000" spc="-10" dirty="0">
                <a:latin typeface="Arial Unicode MS"/>
                <a:cs typeface="Arial Unicode MS"/>
              </a:rPr>
              <a:t>换</a:t>
            </a: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实例编写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38452" y="671789"/>
            <a:ext cx="6000750" cy="4239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FZLTZHB--B51-0"/>
                <a:cs typeface="FZLTZHB--B51-0"/>
              </a:rPr>
              <a:t>t.py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4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]:</a:t>
            </a:r>
            <a:endParaRPr sz="2000" dirty="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90" dirty="0">
                <a:latin typeface="FZLTZHB--B51-0"/>
                <a:cs typeface="FZLTZHB--B51-0"/>
              </a:rPr>
              <a:t>0: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3</a:t>
            </a:r>
            <a:r>
              <a:rPr sz="2000" b="1" spc="-215" dirty="0">
                <a:latin typeface="FZLTZHB--B51-0"/>
                <a:cs typeface="FZLTZHB--B51-0"/>
              </a:rPr>
              <a:t>2</a:t>
            </a:r>
            <a:r>
              <a:rPr sz="2000" b="1" spc="204" dirty="0">
                <a:latin typeface="FZLTZHB--B51-0"/>
                <a:cs typeface="FZLTZHB--B51-0"/>
              </a:rPr>
              <a:t>)/1.8</a:t>
            </a:r>
            <a:endParaRPr sz="2000" dirty="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49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85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315" dirty="0">
                <a:latin typeface="FZLTZHB--B51-0"/>
                <a:cs typeface="FZLTZHB--B51-0"/>
              </a:rPr>
              <a:t>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55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]:</a:t>
            </a:r>
            <a:endParaRPr sz="2000" dirty="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endParaRPr sz="2000" dirty="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</a:t>
            </a:r>
            <a:r>
              <a:rPr sz="2000" b="1" spc="105" dirty="0" err="1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70" dirty="0" err="1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 err="1">
                <a:latin typeface="FZLTZHB--B51-0"/>
                <a:cs typeface="FZLTZHB--B51-0"/>
              </a:rPr>
              <a:t>.f</a:t>
            </a:r>
            <a:r>
              <a:rPr sz="2000" b="1" spc="290" dirty="0" err="1">
                <a:latin typeface="FZLTZHB--B51-0"/>
                <a:cs typeface="FZLTZHB--B51-0"/>
              </a:rPr>
              <a:t>o</a:t>
            </a:r>
            <a:r>
              <a:rPr sz="2000" b="1" spc="-300" dirty="0" err="1">
                <a:latin typeface="FZLTZHB--B51-0"/>
                <a:cs typeface="FZLTZHB--B51-0"/>
              </a:rPr>
              <a:t>r</a:t>
            </a:r>
            <a:r>
              <a:rPr lang="zh-CN" altLang="en-US" sz="2000" b="1" spc="-300" dirty="0">
                <a:latin typeface="FZLTZHB--B51-0"/>
                <a:cs typeface="FZLTZHB--B51-0"/>
              </a:rPr>
              <a:t>  </a:t>
            </a:r>
            <a:r>
              <a:rPr sz="2000" b="1" spc="-300" dirty="0">
                <a:latin typeface="FZLTZHB--B51-0"/>
                <a:cs typeface="FZLTZHB--B51-0"/>
              </a:rPr>
              <a:t>m</a:t>
            </a:r>
            <a:r>
              <a:rPr sz="2000" b="1" spc="-285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5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 dirty="0">
              <a:latin typeface="FZLTZHB--B51-0"/>
              <a:cs typeface="FZLTZHB--B51-0"/>
            </a:endParaRPr>
          </a:p>
          <a:p>
            <a:pPr marL="372745" indent="199390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编写上述代码，并保存</a:t>
            </a:r>
            <a:r>
              <a:rPr sz="2000" b="1" spc="-10" dirty="0">
                <a:latin typeface="Heiti SC"/>
                <a:cs typeface="Heiti SC"/>
              </a:rPr>
              <a:t>为</a:t>
            </a:r>
            <a:r>
              <a:rPr sz="2000" b="1" spc="-170" dirty="0">
                <a:latin typeface="Arial"/>
                <a:cs typeface="Arial"/>
              </a:rPr>
              <a:t>T</a:t>
            </a:r>
            <a:r>
              <a:rPr sz="2000" b="1" spc="95" dirty="0">
                <a:latin typeface="Arial"/>
                <a:cs typeface="Arial"/>
              </a:rPr>
              <a:t>e</a:t>
            </a:r>
            <a:r>
              <a:rPr sz="2000" b="1" spc="130" dirty="0">
                <a:latin typeface="Arial"/>
                <a:cs typeface="Arial"/>
              </a:rPr>
              <a:t>m</a:t>
            </a:r>
            <a:r>
              <a:rPr sz="2000" b="1" spc="5" dirty="0">
                <a:latin typeface="Arial"/>
                <a:cs typeface="Arial"/>
              </a:rPr>
              <a:t>p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spc="70" dirty="0">
                <a:latin typeface="Arial"/>
                <a:cs typeface="Arial"/>
              </a:rPr>
              <a:t>on</a:t>
            </a:r>
            <a:r>
              <a:rPr sz="2000" b="1" spc="30" dirty="0">
                <a:latin typeface="Arial"/>
                <a:cs typeface="Arial"/>
              </a:rPr>
              <a:t>v</a:t>
            </a:r>
            <a:r>
              <a:rPr sz="2000" b="1" spc="75" dirty="0">
                <a:latin typeface="Arial"/>
                <a:cs typeface="Arial"/>
              </a:rPr>
              <a:t>e</a:t>
            </a:r>
            <a:r>
              <a:rPr sz="2000" b="1" spc="105" dirty="0">
                <a:latin typeface="Arial"/>
                <a:cs typeface="Arial"/>
              </a:rPr>
              <a:t>r</a:t>
            </a:r>
            <a:r>
              <a:rPr sz="2000" b="1" spc="70" dirty="0">
                <a:latin typeface="Arial"/>
                <a:cs typeface="Arial"/>
              </a:rPr>
              <a:t>t.p</a:t>
            </a:r>
            <a:r>
              <a:rPr sz="2000" b="1" spc="105" dirty="0">
                <a:latin typeface="Arial"/>
                <a:cs typeface="Arial"/>
              </a:rPr>
              <a:t>y</a:t>
            </a:r>
            <a:r>
              <a:rPr sz="2000" b="1" spc="5" dirty="0">
                <a:latin typeface="Heiti SC"/>
                <a:cs typeface="Heiti SC"/>
              </a:rPr>
              <a:t>文件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运行效果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0161" y="1620010"/>
            <a:ext cx="35052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21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-18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-21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打开文件，按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7868" y="2910839"/>
            <a:ext cx="38481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3291" y="2910839"/>
            <a:ext cx="3791712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2177" y="2400991"/>
            <a:ext cx="53517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准备好电脑，与老师一起编码吧！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3291" y="1132332"/>
            <a:ext cx="6612635" cy="3768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9014" y="1059941"/>
            <a:ext cx="1440180" cy="462280"/>
          </a:xfrm>
          <a:custGeom>
            <a:avLst/>
            <a:gdLst/>
            <a:ahLst/>
            <a:cxnLst/>
            <a:rect l="l" t="t" r="r" b="b"/>
            <a:pathLst>
              <a:path w="1440179" h="462280">
                <a:moveTo>
                  <a:pt x="0" y="461772"/>
                </a:moveTo>
                <a:lnTo>
                  <a:pt x="1440179" y="461772"/>
                </a:lnTo>
                <a:lnTo>
                  <a:pt x="1440179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3688079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注册学生账号并登陆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50694" y="2303830"/>
            <a:ext cx="464375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温度转</a:t>
            </a:r>
            <a:r>
              <a:rPr sz="4000" spc="-10" dirty="0">
                <a:latin typeface="Arial Unicode MS"/>
                <a:cs typeface="Arial Unicode MS"/>
              </a:rPr>
              <a:t>换</a:t>
            </a: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举一反三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4335" y="0"/>
            <a:ext cx="360045" cy="5143500"/>
          </a:xfrm>
          <a:custGeom>
            <a:avLst/>
            <a:gdLst/>
            <a:ahLst/>
            <a:cxnLst/>
            <a:rect l="l" t="t" r="r" b="b"/>
            <a:pathLst>
              <a:path w="360045" h="5143500">
                <a:moveTo>
                  <a:pt x="0" y="5143500"/>
                </a:moveTo>
                <a:lnTo>
                  <a:pt x="359664" y="5143500"/>
                </a:lnTo>
                <a:lnTo>
                  <a:pt x="359664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56285" cy="5143500"/>
          </a:xfrm>
          <a:custGeom>
            <a:avLst/>
            <a:gdLst/>
            <a:ahLst/>
            <a:cxnLst/>
            <a:rect l="l" t="t" r="r" b="b"/>
            <a:pathLst>
              <a:path w="756285" h="5143500">
                <a:moveTo>
                  <a:pt x="0" y="5143500"/>
                </a:moveTo>
                <a:lnTo>
                  <a:pt x="755904" y="5143500"/>
                </a:lnTo>
                <a:lnTo>
                  <a:pt x="755904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7283" y="0"/>
            <a:ext cx="8028940" cy="5143500"/>
          </a:xfrm>
          <a:custGeom>
            <a:avLst/>
            <a:gdLst/>
            <a:ahLst/>
            <a:cxnLst/>
            <a:rect l="l" t="t" r="r" b="b"/>
            <a:pathLst>
              <a:path w="8028940" h="5143500">
                <a:moveTo>
                  <a:pt x="0" y="5143498"/>
                </a:moveTo>
                <a:lnTo>
                  <a:pt x="8028432" y="5143498"/>
                </a:lnTo>
                <a:lnTo>
                  <a:pt x="8028432" y="0"/>
                </a:lnTo>
                <a:lnTo>
                  <a:pt x="0" y="0"/>
                </a:lnTo>
                <a:lnTo>
                  <a:pt x="0" y="5143498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4339" y="358658"/>
            <a:ext cx="6596380" cy="453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95" dirty="0">
                <a:solidFill>
                  <a:srgbClr val="DF0000"/>
                </a:solidFill>
                <a:latin typeface="FZLTZHB--B51-0"/>
                <a:cs typeface="FZLTZHB--B51-0"/>
              </a:rPr>
              <a:t>#TempConvert.py</a:t>
            </a:r>
            <a:endParaRPr sz="22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1243965" algn="l"/>
                <a:tab pos="1551940" algn="l"/>
              </a:tabLst>
            </a:pPr>
            <a:r>
              <a:rPr sz="2200" b="1" spc="-260" dirty="0">
                <a:latin typeface="FZLTZHB--B51-0"/>
                <a:cs typeface="FZLTZHB--B51-0"/>
              </a:rPr>
              <a:t>TempSt</a:t>
            </a:r>
            <a:r>
              <a:rPr sz="2200" b="1" spc="-165" dirty="0">
                <a:latin typeface="FZLTZHB--B51-0"/>
                <a:cs typeface="FZLTZHB--B51-0"/>
              </a:rPr>
              <a:t>r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spc="-265" dirty="0">
                <a:latin typeface="FZLTZHB--B51-0"/>
                <a:cs typeface="FZLTZHB--B51-0"/>
              </a:rPr>
              <a:t>=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spc="45" dirty="0">
                <a:solidFill>
                  <a:srgbClr val="900090"/>
                </a:solidFill>
                <a:latin typeface="FZLTZHB--B51-0"/>
                <a:cs typeface="FZLTZHB--B51-0"/>
              </a:rPr>
              <a:t>inpu</a:t>
            </a:r>
            <a:r>
              <a:rPr sz="2200" b="1" spc="35" dirty="0">
                <a:solidFill>
                  <a:srgbClr val="900090"/>
                </a:solidFill>
                <a:latin typeface="FZLTZHB--B51-0"/>
                <a:cs typeface="FZLTZHB--B51-0"/>
              </a:rPr>
              <a:t>t</a:t>
            </a:r>
            <a:r>
              <a:rPr sz="2200" b="1" spc="335" dirty="0">
                <a:latin typeface="FZLTZHB--B51-0"/>
                <a:cs typeface="FZLTZHB--B51-0"/>
              </a:rPr>
              <a:t>(</a:t>
            </a:r>
            <a:r>
              <a:rPr sz="2200" b="1" spc="30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200" spc="-5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请输入带有符号的温度值</a:t>
            </a:r>
            <a:r>
              <a:rPr sz="2200" spc="-8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200" spc="8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200" b="1" spc="30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200" b="1" spc="335" dirty="0">
                <a:latin typeface="FZLTZHB--B51-0"/>
                <a:cs typeface="FZLTZHB--B51-0"/>
              </a:rPr>
              <a:t>)</a:t>
            </a:r>
            <a:endParaRPr sz="22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2321560" algn="l"/>
                <a:tab pos="3707129" algn="l"/>
              </a:tabLst>
            </a:pPr>
            <a:r>
              <a:rPr sz="2200" b="1" i="1" spc="-120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2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200" b="1" spc="-165" dirty="0">
                <a:latin typeface="FZLTZHB--B51-0"/>
                <a:cs typeface="FZLTZHB--B51-0"/>
              </a:rPr>
              <a:t>TempStr[</a:t>
            </a:r>
            <a:r>
              <a:rPr sz="2200" b="1" spc="-290" dirty="0">
                <a:latin typeface="FZLTZHB--B51-0"/>
                <a:cs typeface="FZLTZHB--B51-0"/>
              </a:rPr>
              <a:t>-</a:t>
            </a:r>
            <a:r>
              <a:rPr sz="2200" b="1" spc="245" dirty="0">
                <a:latin typeface="FZLTZHB--B51-0"/>
                <a:cs typeface="FZLTZHB--B51-0"/>
              </a:rPr>
              <a:t>1]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i="1" spc="-12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2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200" b="1" spc="430" dirty="0">
                <a:latin typeface="FZLTZHB--B51-0"/>
                <a:cs typeface="FZLTZHB--B51-0"/>
              </a:rPr>
              <a:t>[</a:t>
            </a:r>
            <a:r>
              <a:rPr sz="2200" b="1" spc="370" dirty="0">
                <a:solidFill>
                  <a:srgbClr val="1DB41D"/>
                </a:solidFill>
                <a:latin typeface="FZLTZHB--B51-0"/>
                <a:cs typeface="FZLTZHB--B51-0"/>
              </a:rPr>
              <a:t>'F'</a:t>
            </a:r>
            <a:r>
              <a:rPr sz="2200" b="1" spc="495" dirty="0">
                <a:latin typeface="FZLTZHB--B51-0"/>
                <a:cs typeface="FZLTZHB--B51-0"/>
              </a:rPr>
              <a:t>,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spc="680" dirty="0">
                <a:solidFill>
                  <a:srgbClr val="1DB41D"/>
                </a:solidFill>
                <a:latin typeface="FZLTZHB--B51-0"/>
                <a:cs typeface="FZLTZHB--B51-0"/>
              </a:rPr>
              <a:t>'f</a:t>
            </a:r>
            <a:r>
              <a:rPr sz="2200" b="1" spc="52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200" b="1" spc="450" dirty="0">
                <a:latin typeface="FZLTZHB--B51-0"/>
                <a:cs typeface="FZLTZHB--B51-0"/>
              </a:rPr>
              <a:t>]:</a:t>
            </a:r>
            <a:endParaRPr sz="2200" dirty="0">
              <a:latin typeface="FZLTZHB--B51-0"/>
              <a:cs typeface="FZLTZHB--B51-0"/>
            </a:endParaRPr>
          </a:p>
          <a:p>
            <a:pPr marL="628650">
              <a:lnSpc>
                <a:spcPct val="100000"/>
              </a:lnSpc>
              <a:spcBef>
                <a:spcPts val="1060"/>
              </a:spcBef>
              <a:tabLst>
                <a:tab pos="935990" algn="l"/>
                <a:tab pos="1243965" algn="l"/>
                <a:tab pos="4476750" algn="l"/>
                <a:tab pos="4784725" algn="l"/>
              </a:tabLst>
            </a:pPr>
            <a:r>
              <a:rPr sz="2200" b="1" spc="-610" dirty="0">
                <a:latin typeface="FZLTZHB--B51-0"/>
                <a:cs typeface="FZLTZHB--B51-0"/>
              </a:rPr>
              <a:t>C	</a:t>
            </a:r>
            <a:r>
              <a:rPr sz="2200" b="1" spc="-265" dirty="0">
                <a:latin typeface="FZLTZHB--B51-0"/>
                <a:cs typeface="FZLTZHB--B51-0"/>
              </a:rPr>
              <a:t>=	</a:t>
            </a:r>
            <a:r>
              <a:rPr sz="2200" b="1" spc="335" dirty="0">
                <a:latin typeface="FZLTZHB--B51-0"/>
                <a:cs typeface="FZLTZHB--B51-0"/>
              </a:rPr>
              <a:t>(</a:t>
            </a:r>
            <a:r>
              <a:rPr sz="2200" b="1" dirty="0">
                <a:solidFill>
                  <a:srgbClr val="900090"/>
                </a:solidFill>
                <a:latin typeface="FZLTZHB--B51-0"/>
                <a:cs typeface="FZLTZHB--B51-0"/>
              </a:rPr>
              <a:t>eval</a:t>
            </a:r>
            <a:r>
              <a:rPr sz="2200" b="1" spc="-70" dirty="0">
                <a:latin typeface="FZLTZHB--B51-0"/>
                <a:cs typeface="FZLTZHB--B51-0"/>
              </a:rPr>
              <a:t>(TempStr[0</a:t>
            </a:r>
            <a:r>
              <a:rPr sz="2200" b="1" spc="-60" dirty="0">
                <a:latin typeface="FZLTZHB--B51-0"/>
                <a:cs typeface="FZLTZHB--B51-0"/>
              </a:rPr>
              <a:t>:</a:t>
            </a:r>
            <a:r>
              <a:rPr sz="2200" b="1" spc="-290" dirty="0">
                <a:latin typeface="FZLTZHB--B51-0"/>
                <a:cs typeface="FZLTZHB--B51-0"/>
              </a:rPr>
              <a:t>-</a:t>
            </a:r>
            <a:r>
              <a:rPr sz="2200" b="1" spc="290" dirty="0">
                <a:latin typeface="FZLTZHB--B51-0"/>
                <a:cs typeface="FZLTZHB--B51-0"/>
              </a:rPr>
              <a:t>1]</a:t>
            </a:r>
            <a:r>
              <a:rPr sz="2200" b="1" spc="254" dirty="0">
                <a:latin typeface="FZLTZHB--B51-0"/>
                <a:cs typeface="FZLTZHB--B51-0"/>
              </a:rPr>
              <a:t>)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spc="-290" dirty="0">
                <a:latin typeface="FZLTZHB--B51-0"/>
                <a:cs typeface="FZLTZHB--B51-0"/>
              </a:rPr>
              <a:t>-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spc="90" dirty="0">
                <a:latin typeface="FZLTZHB--B51-0"/>
                <a:cs typeface="FZLTZHB--B51-0"/>
              </a:rPr>
              <a:t>32)/1.8</a:t>
            </a:r>
            <a:endParaRPr sz="2200" dirty="0">
              <a:latin typeface="FZLTZHB--B51-0"/>
              <a:cs typeface="FZLTZHB--B51-0"/>
            </a:endParaRPr>
          </a:p>
          <a:p>
            <a:pPr marL="628650">
              <a:lnSpc>
                <a:spcPct val="100000"/>
              </a:lnSpc>
              <a:spcBef>
                <a:spcPts val="1055"/>
              </a:spcBef>
            </a:pPr>
            <a:r>
              <a:rPr sz="2200" b="1" spc="14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200" b="1" spc="335" dirty="0">
                <a:latin typeface="FZLTZHB--B51-0"/>
                <a:cs typeface="FZLTZHB--B51-0"/>
              </a:rPr>
              <a:t>(</a:t>
            </a:r>
            <a:r>
              <a:rPr sz="2200" b="1" spc="30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2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转换后的温度是</a:t>
            </a:r>
            <a:r>
              <a:rPr sz="2200" b="1" spc="190" dirty="0">
                <a:solidFill>
                  <a:srgbClr val="1DB41D"/>
                </a:solidFill>
                <a:latin typeface="FZLTZHB--B51-0"/>
                <a:cs typeface="FZLTZHB--B51-0"/>
              </a:rPr>
              <a:t>{:.2f}C</a:t>
            </a:r>
            <a:r>
              <a:rPr sz="2200" b="1" spc="1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200" b="1" spc="40" dirty="0">
                <a:latin typeface="FZLTZHB--B51-0"/>
                <a:cs typeface="FZLTZHB--B51-0"/>
              </a:rPr>
              <a:t>.format(C))</a:t>
            </a:r>
            <a:endParaRPr sz="22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2629535" algn="l"/>
                <a:tab pos="4015104" algn="l"/>
              </a:tabLst>
            </a:pPr>
            <a:r>
              <a:rPr sz="2200" b="1" i="1" spc="-120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2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200" b="1" spc="-165" dirty="0">
                <a:latin typeface="FZLTZHB--B51-0"/>
                <a:cs typeface="FZLTZHB--B51-0"/>
              </a:rPr>
              <a:t>TempStr[</a:t>
            </a:r>
            <a:r>
              <a:rPr sz="2200" b="1" spc="-285" dirty="0">
                <a:latin typeface="FZLTZHB--B51-0"/>
                <a:cs typeface="FZLTZHB--B51-0"/>
              </a:rPr>
              <a:t>-</a:t>
            </a:r>
            <a:r>
              <a:rPr sz="2200" b="1" spc="240" dirty="0">
                <a:latin typeface="FZLTZHB--B51-0"/>
                <a:cs typeface="FZLTZHB--B51-0"/>
              </a:rPr>
              <a:t>1]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i="1" spc="-12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2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200" b="1" spc="430" dirty="0">
                <a:latin typeface="FZLTZHB--B51-0"/>
                <a:cs typeface="FZLTZHB--B51-0"/>
              </a:rPr>
              <a:t>[</a:t>
            </a:r>
            <a:r>
              <a:rPr sz="22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'C'</a:t>
            </a:r>
            <a:r>
              <a:rPr sz="2200" b="1" spc="490" dirty="0">
                <a:latin typeface="FZLTZHB--B51-0"/>
                <a:cs typeface="FZLTZHB--B51-0"/>
              </a:rPr>
              <a:t>,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spc="420" dirty="0">
                <a:solidFill>
                  <a:srgbClr val="1DB41D"/>
                </a:solidFill>
                <a:latin typeface="FZLTZHB--B51-0"/>
                <a:cs typeface="FZLTZHB--B51-0"/>
              </a:rPr>
              <a:t>'c'</a:t>
            </a:r>
            <a:r>
              <a:rPr sz="2200" b="1" spc="450" dirty="0">
                <a:latin typeface="FZLTZHB--B51-0"/>
                <a:cs typeface="FZLTZHB--B51-0"/>
              </a:rPr>
              <a:t>]:</a:t>
            </a:r>
            <a:endParaRPr sz="2200" dirty="0">
              <a:latin typeface="FZLTZHB--B51-0"/>
              <a:cs typeface="FZLTZHB--B51-0"/>
            </a:endParaRPr>
          </a:p>
          <a:p>
            <a:pPr marL="628650" marR="5080">
              <a:lnSpc>
                <a:spcPts val="3700"/>
              </a:lnSpc>
              <a:spcBef>
                <a:spcPts val="295"/>
              </a:spcBef>
              <a:tabLst>
                <a:tab pos="935990" algn="l"/>
                <a:tab pos="1243965" algn="l"/>
                <a:tab pos="4939030" algn="l"/>
                <a:tab pos="5247005" algn="l"/>
              </a:tabLst>
            </a:pPr>
            <a:r>
              <a:rPr sz="2200" b="1" spc="-335" dirty="0">
                <a:latin typeface="FZLTZHB--B51-0"/>
                <a:cs typeface="FZLTZHB--B51-0"/>
              </a:rPr>
              <a:t>F	</a:t>
            </a:r>
            <a:r>
              <a:rPr sz="2200" b="1" spc="-265" dirty="0">
                <a:latin typeface="FZLTZHB--B51-0"/>
                <a:cs typeface="FZLTZHB--B51-0"/>
              </a:rPr>
              <a:t>=	</a:t>
            </a:r>
            <a:r>
              <a:rPr sz="2200" b="1" spc="105" dirty="0">
                <a:latin typeface="FZLTZHB--B51-0"/>
                <a:cs typeface="FZLTZHB--B51-0"/>
              </a:rPr>
              <a:t>1.8*</a:t>
            </a:r>
            <a:r>
              <a:rPr sz="2200" b="1" dirty="0">
                <a:solidFill>
                  <a:srgbClr val="900090"/>
                </a:solidFill>
                <a:latin typeface="FZLTZHB--B51-0"/>
                <a:cs typeface="FZLTZHB--B51-0"/>
              </a:rPr>
              <a:t>eva</a:t>
            </a:r>
            <a:r>
              <a:rPr sz="2200" b="1" spc="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200" b="1" spc="-75" dirty="0">
                <a:latin typeface="FZLTZHB--B51-0"/>
                <a:cs typeface="FZLTZHB--B51-0"/>
              </a:rPr>
              <a:t>(TempStr[0</a:t>
            </a:r>
            <a:r>
              <a:rPr sz="2200" b="1" spc="-35" dirty="0">
                <a:latin typeface="FZLTZHB--B51-0"/>
                <a:cs typeface="FZLTZHB--B51-0"/>
              </a:rPr>
              <a:t>:</a:t>
            </a:r>
            <a:r>
              <a:rPr sz="2200" b="1" spc="-290" dirty="0">
                <a:latin typeface="FZLTZHB--B51-0"/>
                <a:cs typeface="FZLTZHB--B51-0"/>
              </a:rPr>
              <a:t>-</a:t>
            </a:r>
            <a:r>
              <a:rPr sz="2200" b="1" spc="290" dirty="0">
                <a:latin typeface="FZLTZHB--B51-0"/>
                <a:cs typeface="FZLTZHB--B51-0"/>
              </a:rPr>
              <a:t>1]</a:t>
            </a:r>
            <a:r>
              <a:rPr sz="2200" b="1" spc="254" dirty="0">
                <a:latin typeface="FZLTZHB--B51-0"/>
                <a:cs typeface="FZLTZHB--B51-0"/>
              </a:rPr>
              <a:t>)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spc="-290" dirty="0">
                <a:latin typeface="FZLTZHB--B51-0"/>
                <a:cs typeface="FZLTZHB--B51-0"/>
              </a:rPr>
              <a:t>+</a:t>
            </a:r>
            <a:r>
              <a:rPr sz="2200" b="1" dirty="0">
                <a:latin typeface="FZLTZHB--B51-0"/>
                <a:cs typeface="FZLTZHB--B51-0"/>
              </a:rPr>
              <a:t>	</a:t>
            </a:r>
            <a:r>
              <a:rPr sz="2200" b="1" spc="-240" dirty="0">
                <a:latin typeface="FZLTZHB--B51-0"/>
                <a:cs typeface="FZLTZHB--B51-0"/>
              </a:rPr>
              <a:t>32</a:t>
            </a:r>
            <a:r>
              <a:rPr sz="2200" b="1" spc="-100" dirty="0">
                <a:latin typeface="FZLTZHB--B51-0"/>
                <a:cs typeface="FZLTZHB--B51-0"/>
              </a:rPr>
              <a:t> </a:t>
            </a:r>
            <a:r>
              <a:rPr sz="2200" b="1" spc="14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200" b="1" spc="335" dirty="0">
                <a:latin typeface="FZLTZHB--B51-0"/>
                <a:cs typeface="FZLTZHB--B51-0"/>
              </a:rPr>
              <a:t>(</a:t>
            </a:r>
            <a:r>
              <a:rPr sz="2200" b="1" spc="30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200" spc="-5" dirty="0">
                <a:solidFill>
                  <a:srgbClr val="1DB41D"/>
                </a:solidFill>
                <a:latin typeface="Arial Unicode MS"/>
                <a:cs typeface="Arial Unicode MS"/>
              </a:rPr>
              <a:t>转换后的温度是</a:t>
            </a:r>
            <a:r>
              <a:rPr sz="2200" b="1" spc="225" dirty="0">
                <a:solidFill>
                  <a:srgbClr val="1DB41D"/>
                </a:solidFill>
                <a:latin typeface="FZLTZHB--B51-0"/>
                <a:cs typeface="FZLTZHB--B51-0"/>
              </a:rPr>
              <a:t>{:.2f}F</a:t>
            </a:r>
            <a:r>
              <a:rPr sz="2200" b="1" spc="204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200" b="1" spc="65" dirty="0">
                <a:latin typeface="FZLTZHB--B51-0"/>
                <a:cs typeface="FZLTZHB--B51-0"/>
              </a:rPr>
              <a:t>.format(F))</a:t>
            </a:r>
            <a:endParaRPr sz="22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b="1" i="1" spc="-120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2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200" b="1" spc="465" dirty="0">
                <a:latin typeface="FZLTZHB--B51-0"/>
                <a:cs typeface="FZLTZHB--B51-0"/>
              </a:rPr>
              <a:t>:</a:t>
            </a:r>
            <a:endParaRPr sz="2200" dirty="0">
              <a:latin typeface="FZLTZHB--B51-0"/>
              <a:cs typeface="FZLTZHB--B51-0"/>
            </a:endParaRPr>
          </a:p>
          <a:p>
            <a:pPr marL="628650">
              <a:lnSpc>
                <a:spcPct val="100000"/>
              </a:lnSpc>
              <a:spcBef>
                <a:spcPts val="1055"/>
              </a:spcBef>
            </a:pPr>
            <a:r>
              <a:rPr sz="2200" b="1" spc="14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200" b="1" spc="335" dirty="0">
                <a:latin typeface="FZLTZHB--B51-0"/>
                <a:cs typeface="FZLTZHB--B51-0"/>
              </a:rPr>
              <a:t>(</a:t>
            </a:r>
            <a:r>
              <a:rPr sz="2200" b="1" spc="30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200" spc="-5" dirty="0">
                <a:solidFill>
                  <a:srgbClr val="1DB41D"/>
                </a:solidFill>
                <a:latin typeface="Arial Unicode MS"/>
                <a:cs typeface="Arial Unicode MS"/>
              </a:rPr>
              <a:t>输入格式错误</a:t>
            </a:r>
            <a:r>
              <a:rPr sz="2200" b="1" spc="30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200" b="1" spc="335" dirty="0">
                <a:latin typeface="FZLTZHB--B51-0"/>
                <a:cs typeface="FZLTZHB--B51-0"/>
              </a:rPr>
              <a:t>)</a:t>
            </a:r>
            <a:endParaRPr sz="2200" dirty="0">
              <a:latin typeface="FZLTZHB--B51-0"/>
              <a:cs typeface="FZLTZHB--B51-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6719570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 algn="ctr">
              <a:lnSpc>
                <a:spcPct val="100000"/>
              </a:lnSpc>
            </a:pP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语法元素理解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温度转换程序共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行代码，但包含很多语法元素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清楚理解这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行代码能够快速入门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参考框架结构、逐行分析、</a:t>
            </a:r>
            <a:r>
              <a:rPr sz="2400" b="1" dirty="0">
                <a:latin typeface="Heiti SC"/>
                <a:cs typeface="Heiti SC"/>
              </a:rPr>
              <a:t>逐</a:t>
            </a:r>
            <a:r>
              <a:rPr sz="2400" b="1" spc="-5" dirty="0">
                <a:latin typeface="Heiti SC"/>
                <a:cs typeface="Heiti SC"/>
              </a:rPr>
              <a:t>词理解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634428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06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输入输出的改变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温度数值与温度标识之间关系的设计可以改变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标识改变放在温度数值之前</a:t>
            </a:r>
            <a:r>
              <a:rPr sz="2400" b="1" spc="5" dirty="0">
                <a:latin typeface="Heiti SC"/>
                <a:cs typeface="Heiti SC"/>
              </a:rPr>
              <a:t>：</a:t>
            </a:r>
            <a:r>
              <a:rPr sz="2400" b="1" spc="50" dirty="0">
                <a:latin typeface="Arial"/>
                <a:cs typeface="Arial"/>
              </a:rPr>
              <a:t>C82</a:t>
            </a:r>
            <a:r>
              <a:rPr sz="2400" b="1" spc="25" dirty="0">
                <a:latin typeface="Arial"/>
                <a:cs typeface="Arial"/>
              </a:rPr>
              <a:t>,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F28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标识字符改变为多个字符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45" dirty="0">
                <a:latin typeface="Arial"/>
                <a:cs typeface="Arial"/>
              </a:rPr>
              <a:t>8</a:t>
            </a:r>
            <a:r>
              <a:rPr sz="2400" b="1" spc="130" dirty="0">
                <a:latin typeface="Arial"/>
                <a:cs typeface="Arial"/>
              </a:rPr>
              <a:t>2</a:t>
            </a:r>
            <a:r>
              <a:rPr sz="2400" b="1" spc="-35" dirty="0">
                <a:latin typeface="Arial"/>
                <a:cs typeface="Arial"/>
              </a:rPr>
              <a:t>Ce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35" dirty="0">
                <a:latin typeface="Arial"/>
                <a:cs typeface="Arial"/>
              </a:rPr>
              <a:t>2</a:t>
            </a:r>
            <a:r>
              <a:rPr sz="2400" b="1" spc="140" dirty="0">
                <a:latin typeface="Arial"/>
                <a:cs typeface="Arial"/>
              </a:rPr>
              <a:t>8</a:t>
            </a:r>
            <a:r>
              <a:rPr sz="2400" b="1" spc="-125" dirty="0">
                <a:latin typeface="Arial"/>
                <a:cs typeface="Arial"/>
              </a:rPr>
              <a:t>Fa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59813" y="1603745"/>
            <a:ext cx="633412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162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计算问题的扩展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温度转换问题是各类转换问题的代表性问题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货币转换、长度转换、重量转换、面积转</a:t>
            </a:r>
            <a:r>
              <a:rPr sz="2400" b="1" spc="5" dirty="0">
                <a:latin typeface="Heiti SC"/>
                <a:cs typeface="Heiti SC"/>
              </a:rPr>
              <a:t>换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问题不同，但程序代码相似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5917" y="1996859"/>
            <a:ext cx="63931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程序语法元素分析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</a:rPr>
              <a:t>P</a:t>
            </a:r>
            <a:r>
              <a:rPr sz="2400" spc="-25" dirty="0">
                <a:solidFill>
                  <a:srgbClr val="1C85EE"/>
                </a:solidFill>
              </a:rPr>
              <a:t>y</a:t>
            </a:r>
            <a:r>
              <a:rPr sz="2400" spc="165" dirty="0">
                <a:solidFill>
                  <a:srgbClr val="1C85EE"/>
                </a:solidFill>
              </a:rPr>
              <a:t>tho</a:t>
            </a:r>
            <a:r>
              <a:rPr sz="2400" spc="195" dirty="0">
                <a:solidFill>
                  <a:srgbClr val="1C85EE"/>
                </a:solidFill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3688079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注册学生账号并登陆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919" y="1205483"/>
            <a:ext cx="6614159" cy="3770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1289" y="2649473"/>
            <a:ext cx="1896110" cy="462280"/>
          </a:xfrm>
          <a:custGeom>
            <a:avLst/>
            <a:gdLst/>
            <a:ahLst/>
            <a:cxnLst/>
            <a:rect l="l" t="t" r="r" b="b"/>
            <a:pathLst>
              <a:path w="1896110" h="462280">
                <a:moveTo>
                  <a:pt x="0" y="461771"/>
                </a:moveTo>
                <a:lnTo>
                  <a:pt x="1895856" y="461771"/>
                </a:lnTo>
                <a:lnTo>
                  <a:pt x="1895856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6577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0" dirty="0"/>
              <a:t>Pyth</a:t>
            </a:r>
            <a:r>
              <a:rPr sz="3200" spc="225" dirty="0"/>
              <a:t>o</a:t>
            </a:r>
            <a:r>
              <a:rPr sz="3200" spc="229" dirty="0"/>
              <a:t>n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188" y="1349678"/>
            <a:ext cx="2985770" cy="288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程序的格式框架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命名与保留字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数据类型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语句与函数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程序的输入</a:t>
            </a:r>
            <a:r>
              <a:rPr sz="2000" b="1" spc="-15" dirty="0">
                <a:latin typeface="Heiti SC"/>
                <a:cs typeface="Heiti SC"/>
              </a:rPr>
              <a:t>输</a:t>
            </a:r>
            <a:r>
              <a:rPr sz="2000" b="1" dirty="0">
                <a:latin typeface="Heiti SC"/>
                <a:cs typeface="Heiti SC"/>
              </a:rPr>
              <a:t>出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温度转换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代码分析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82951" y="2303830"/>
            <a:ext cx="35782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程序的格式框架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82978" y="526755"/>
            <a:ext cx="6000750" cy="427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1570" algn="l"/>
                <a:tab pos="4064000" algn="l"/>
                <a:tab pos="4344035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125" dirty="0">
                <a:latin typeface="FZLTZHB--B51-0"/>
                <a:cs typeface="FZLTZHB--B51-0"/>
              </a:rPr>
              <a:t>0</a:t>
            </a:r>
            <a:r>
              <a:rPr sz="2000" b="1" spc="6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3</a:t>
            </a:r>
            <a:r>
              <a:rPr sz="2000" b="1" spc="-215" dirty="0">
                <a:latin typeface="FZLTZHB--B51-0"/>
                <a:cs typeface="FZLTZHB--B51-0"/>
              </a:rPr>
              <a:t>2</a:t>
            </a:r>
            <a:r>
              <a:rPr sz="2000" b="1" spc="445" dirty="0">
                <a:latin typeface="FZLTZHB--B51-0"/>
                <a:cs typeface="FZLTZHB--B51-0"/>
              </a:rPr>
              <a:t>)</a:t>
            </a:r>
            <a:r>
              <a:rPr sz="2000" b="1" spc="350" dirty="0">
                <a:latin typeface="FZLTZHB--B51-0"/>
                <a:cs typeface="FZLTZHB--B51-0"/>
              </a:rPr>
              <a:t>/</a:t>
            </a:r>
            <a:r>
              <a:rPr sz="2000" b="1" spc="75" dirty="0">
                <a:latin typeface="FZLTZHB--B51-0"/>
                <a:cs typeface="FZLTZHB--B51-0"/>
              </a:rPr>
              <a:t>1.8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45" dirty="0">
                <a:solidFill>
                  <a:srgbClr val="900090"/>
                </a:solidFill>
                <a:latin typeface="FZLTZHB--B51-0"/>
                <a:cs typeface="FZLTZHB--B51-0"/>
              </a:rPr>
              <a:t>prin</a:t>
            </a:r>
            <a:r>
              <a:rPr sz="2000" b="1" spc="95" dirty="0">
                <a:solidFill>
                  <a:srgbClr val="90009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235" algn="l"/>
                <a:tab pos="36449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90" dirty="0">
                <a:latin typeface="FZLTZHB--B51-0"/>
                <a:cs typeface="FZLTZHB--B51-0"/>
              </a:rPr>
              <a:t>e</a:t>
            </a:r>
            <a:r>
              <a:rPr sz="2000" b="1" spc="-535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35" dirty="0">
                <a:latin typeface="FZLTZHB--B51-0"/>
                <a:cs typeface="FZLTZHB--B51-0"/>
              </a:rPr>
              <a:t>t</a:t>
            </a:r>
            <a:r>
              <a:rPr sz="2000" b="1" spc="320" dirty="0">
                <a:latin typeface="FZLTZHB--B51-0"/>
                <a:cs typeface="FZLTZHB--B51-0"/>
              </a:rPr>
              <a:t>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54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5080">
              <a:lnSpc>
                <a:spcPct val="120000"/>
              </a:lnSpc>
              <a:tabLst>
                <a:tab pos="852169" algn="l"/>
                <a:tab pos="1131570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60" dirty="0">
                <a:latin typeface="FZLTZHB--B51-0"/>
                <a:cs typeface="FZLTZHB--B51-0"/>
              </a:rPr>
              <a:t>1</a:t>
            </a:r>
            <a:r>
              <a:rPr sz="2000" b="1" spc="415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5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r>
              <a:rPr sz="2000" b="1" spc="-90" dirty="0">
                <a:latin typeface="FZLTZHB--B51-0"/>
                <a:cs typeface="FZLTZHB--B51-0"/>
              </a:rPr>
              <a:t> </a:t>
            </a:r>
            <a:r>
              <a:rPr sz="2000" b="1" spc="145" dirty="0">
                <a:solidFill>
                  <a:srgbClr val="900090"/>
                </a:solidFill>
                <a:latin typeface="FZLTZHB--B51-0"/>
                <a:cs typeface="FZLTZHB--B51-0"/>
              </a:rPr>
              <a:t>prin</a:t>
            </a:r>
            <a:r>
              <a:rPr sz="2000" b="1" spc="95" dirty="0">
                <a:solidFill>
                  <a:srgbClr val="90009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0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444500" indent="127000">
              <a:lnSpc>
                <a:spcPct val="100000"/>
              </a:lnSpc>
              <a:spcBef>
                <a:spcPts val="480"/>
              </a:spcBef>
            </a:pPr>
            <a:r>
              <a:rPr sz="2000" b="1" spc="145" dirty="0">
                <a:solidFill>
                  <a:srgbClr val="900090"/>
                </a:solidFill>
                <a:latin typeface="FZLTZHB--B51-0"/>
                <a:cs typeface="FZLTZHB--B51-0"/>
              </a:rPr>
              <a:t>prin</a:t>
            </a:r>
            <a:r>
              <a:rPr sz="2000" b="1" spc="95" dirty="0">
                <a:solidFill>
                  <a:srgbClr val="90009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Times New Roman"/>
              <a:cs typeface="Times New Roman"/>
            </a:endParaRPr>
          </a:p>
          <a:p>
            <a:pPr marL="4445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代码高亮：编程的色彩</a:t>
            </a:r>
            <a:r>
              <a:rPr sz="2000" b="1" spc="-10" dirty="0">
                <a:latin typeface="Heiti SC"/>
                <a:cs typeface="Heiti SC"/>
              </a:rPr>
              <a:t>辅</a:t>
            </a:r>
            <a:r>
              <a:rPr sz="2000" b="1" dirty="0">
                <a:latin typeface="Heiti SC"/>
                <a:cs typeface="Heiti SC"/>
              </a:rPr>
              <a:t>助体</a:t>
            </a:r>
            <a:r>
              <a:rPr sz="2000" b="1" spc="-10" dirty="0">
                <a:latin typeface="Heiti SC"/>
                <a:cs typeface="Heiti SC"/>
              </a:rPr>
              <a:t>系</a:t>
            </a:r>
            <a:r>
              <a:rPr sz="2000" b="1" dirty="0">
                <a:latin typeface="Heiti SC"/>
                <a:cs typeface="Heiti SC"/>
              </a:rPr>
              <a:t>，不</a:t>
            </a:r>
            <a:r>
              <a:rPr sz="2000" b="1" spc="-10" dirty="0">
                <a:latin typeface="Heiti SC"/>
                <a:cs typeface="Heiti SC"/>
              </a:rPr>
              <a:t>是</a:t>
            </a:r>
            <a:r>
              <a:rPr sz="2000" b="1" dirty="0">
                <a:latin typeface="Heiti SC"/>
                <a:cs typeface="Heiti SC"/>
              </a:rPr>
              <a:t>语法</a:t>
            </a:r>
            <a:r>
              <a:rPr sz="2000" b="1" spc="-10" dirty="0">
                <a:latin typeface="Heiti SC"/>
                <a:cs typeface="Heiti SC"/>
              </a:rPr>
              <a:t>要</a:t>
            </a:r>
            <a:r>
              <a:rPr sz="2000" b="1" spc="5" dirty="0">
                <a:latin typeface="Heiti SC"/>
                <a:cs typeface="Heiti SC"/>
              </a:rPr>
              <a:t>求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11480"/>
            <a:ext cx="6480175" cy="3744595"/>
          </a:xfrm>
          <a:custGeom>
            <a:avLst/>
            <a:gdLst/>
            <a:ahLst/>
            <a:cxnLst/>
            <a:rect l="l" t="t" r="r" b="b"/>
            <a:pathLst>
              <a:path w="6480175" h="3744595">
                <a:moveTo>
                  <a:pt x="0" y="3744467"/>
                </a:moveTo>
                <a:lnTo>
                  <a:pt x="6480048" y="3744467"/>
                </a:lnTo>
                <a:lnTo>
                  <a:pt x="6480048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8431"/>
            <a:ext cx="6486525" cy="3750945"/>
          </a:xfrm>
          <a:custGeom>
            <a:avLst/>
            <a:gdLst/>
            <a:ahLst/>
            <a:cxnLst/>
            <a:rect l="l" t="t" r="r" b="b"/>
            <a:pathLst>
              <a:path w="6486525" h="3750945">
                <a:moveTo>
                  <a:pt x="6484747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4747" y="3750564"/>
                </a:lnTo>
                <a:lnTo>
                  <a:pt x="6486144" y="3749192"/>
                </a:lnTo>
                <a:lnTo>
                  <a:pt x="6486144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6144" y="3682"/>
                </a:lnTo>
                <a:lnTo>
                  <a:pt x="6486144" y="1396"/>
                </a:lnTo>
                <a:lnTo>
                  <a:pt x="6484747" y="0"/>
                </a:lnTo>
                <a:close/>
              </a:path>
              <a:path w="6486525" h="3750945">
                <a:moveTo>
                  <a:pt x="6486144" y="3682"/>
                </a:moveTo>
                <a:lnTo>
                  <a:pt x="6482461" y="3682"/>
                </a:lnTo>
                <a:lnTo>
                  <a:pt x="6482461" y="3746906"/>
                </a:lnTo>
                <a:lnTo>
                  <a:pt x="6486144" y="3746906"/>
                </a:lnTo>
                <a:lnTo>
                  <a:pt x="6486144" y="3682"/>
                </a:lnTo>
                <a:close/>
              </a:path>
              <a:path w="6486525" h="3750945">
                <a:moveTo>
                  <a:pt x="6481318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1318" y="3745687"/>
                </a:lnTo>
                <a:lnTo>
                  <a:pt x="6481318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1318" y="6095"/>
                </a:lnTo>
                <a:lnTo>
                  <a:pt x="6481318" y="4825"/>
                </a:lnTo>
                <a:close/>
              </a:path>
              <a:path w="6486525" h="3750945">
                <a:moveTo>
                  <a:pt x="6481318" y="6095"/>
                </a:moveTo>
                <a:lnTo>
                  <a:pt x="6480048" y="6095"/>
                </a:lnTo>
                <a:lnTo>
                  <a:pt x="6480048" y="3744467"/>
                </a:lnTo>
                <a:lnTo>
                  <a:pt x="6481318" y="3744467"/>
                </a:lnTo>
                <a:lnTo>
                  <a:pt x="6481318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597" y="540344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983" y="895350"/>
            <a:ext cx="7646034" cy="40446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9930">
              <a:lnSpc>
                <a:spcPct val="100000"/>
              </a:lnSpc>
              <a:tabLst>
                <a:tab pos="1826895" algn="l"/>
                <a:tab pos="2107565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 dirty="0">
              <a:latin typeface="FZLTZHB--B51-0"/>
              <a:cs typeface="FZLTZHB--B51-0"/>
            </a:endParaRPr>
          </a:p>
          <a:p>
            <a:pPr marL="709930">
              <a:lnSpc>
                <a:spcPct val="100000"/>
              </a:lnSpc>
              <a:spcBef>
                <a:spcPts val="480"/>
              </a:spcBef>
              <a:tabLst>
                <a:tab pos="2806065" algn="l"/>
                <a:tab pos="4063365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</a:t>
            </a:r>
            <a:endParaRPr sz="2000" dirty="0">
              <a:latin typeface="FZLTZHB--B51-0"/>
              <a:cs typeface="FZLTZHB--B51-0"/>
            </a:endParaRPr>
          </a:p>
          <a:p>
            <a:pPr marL="1269365">
              <a:lnSpc>
                <a:spcPct val="100000"/>
              </a:lnSpc>
              <a:spcBef>
                <a:spcPts val="480"/>
              </a:spcBef>
              <a:tabLst>
                <a:tab pos="1549400" algn="l"/>
                <a:tab pos="1828800" algn="l"/>
                <a:tab pos="4761230" algn="l"/>
                <a:tab pos="5041900" algn="l"/>
              </a:tabLst>
            </a:pPr>
            <a:r>
              <a:rPr sz="2000" b="1" spc="-545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20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al(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)/1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2000" dirty="0">
              <a:latin typeface="FZLTZHB--B51-0"/>
              <a:cs typeface="FZLTZHB--B51-0"/>
            </a:endParaRPr>
          </a:p>
          <a:p>
            <a:pPr marL="126936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 dirty="0">
              <a:latin typeface="FZLTZHB--B51-0"/>
              <a:cs typeface="FZLTZHB--B51-0"/>
            </a:endParaRPr>
          </a:p>
          <a:p>
            <a:pPr marL="709930">
              <a:lnSpc>
                <a:spcPct val="100000"/>
              </a:lnSpc>
              <a:spcBef>
                <a:spcPts val="480"/>
              </a:spcBef>
              <a:tabLst>
                <a:tab pos="3086100" algn="l"/>
                <a:tab pos="434213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85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350" dirty="0">
                <a:latin typeface="FZLTZHB--B51-0"/>
                <a:cs typeface="FZLTZHB--B51-0"/>
              </a:rPr>
              <a:t>r</a:t>
            </a:r>
            <a:r>
              <a:rPr sz="2000" b="1" spc="290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55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]:</a:t>
            </a:r>
            <a:endParaRPr sz="2000" dirty="0">
              <a:latin typeface="FZLTZHB--B51-0"/>
              <a:cs typeface="FZLTZHB--B51-0"/>
            </a:endParaRPr>
          </a:p>
          <a:p>
            <a:pPr marL="1269365">
              <a:lnSpc>
                <a:spcPct val="100000"/>
              </a:lnSpc>
              <a:spcBef>
                <a:spcPts val="480"/>
              </a:spcBef>
              <a:tabLst>
                <a:tab pos="1549400" algn="l"/>
                <a:tab pos="1828800" algn="l"/>
                <a:tab pos="5180330" algn="l"/>
                <a:tab pos="5459095" algn="l"/>
              </a:tabLst>
            </a:pPr>
            <a:r>
              <a:rPr sz="2000" b="1" spc="-295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*ev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2000" b="1" spc="27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tr[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 dirty="0">
              <a:latin typeface="FZLTZHB--B51-0"/>
              <a:cs typeface="FZLTZHB--B51-0"/>
            </a:endParaRPr>
          </a:p>
          <a:p>
            <a:pPr marL="126936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 dirty="0">
              <a:latin typeface="FZLTZHB--B51-0"/>
              <a:cs typeface="FZLTZHB--B51-0"/>
            </a:endParaRPr>
          </a:p>
          <a:p>
            <a:pPr marL="70993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 dirty="0">
              <a:latin typeface="FZLTZHB--B51-0"/>
              <a:cs typeface="FZLTZHB--B51-0"/>
            </a:endParaRPr>
          </a:p>
          <a:p>
            <a:pPr marL="12700" indent="125666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缩进</a:t>
            </a:r>
            <a:r>
              <a:rPr sz="2400" b="1" spc="-5" dirty="0">
                <a:latin typeface="Heiti SC"/>
                <a:cs typeface="Heiti SC"/>
              </a:rPr>
              <a:t>：一行代码开始前的空白区域，表达程序的格式框架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7311" y="1694052"/>
            <a:ext cx="360680" cy="422909"/>
          </a:xfrm>
          <a:custGeom>
            <a:avLst/>
            <a:gdLst/>
            <a:ahLst/>
            <a:cxnLst/>
            <a:rect l="l" t="t" r="r" b="b"/>
            <a:pathLst>
              <a:path w="360680" h="422910">
                <a:moveTo>
                  <a:pt x="285382" y="370619"/>
                </a:moveTo>
                <a:lnTo>
                  <a:pt x="200025" y="398399"/>
                </a:lnTo>
                <a:lnTo>
                  <a:pt x="196342" y="405511"/>
                </a:lnTo>
                <a:lnTo>
                  <a:pt x="198500" y="412242"/>
                </a:lnTo>
                <a:lnTo>
                  <a:pt x="200660" y="418846"/>
                </a:lnTo>
                <a:lnTo>
                  <a:pt x="207899" y="422529"/>
                </a:lnTo>
                <a:lnTo>
                  <a:pt x="337626" y="380365"/>
                </a:lnTo>
                <a:lnTo>
                  <a:pt x="332486" y="380365"/>
                </a:lnTo>
                <a:lnTo>
                  <a:pt x="286765" y="370967"/>
                </a:lnTo>
                <a:lnTo>
                  <a:pt x="285382" y="370619"/>
                </a:lnTo>
                <a:close/>
              </a:path>
              <a:path w="360680" h="422910">
                <a:moveTo>
                  <a:pt x="309277" y="362834"/>
                </a:moveTo>
                <a:lnTo>
                  <a:pt x="285382" y="370619"/>
                </a:lnTo>
                <a:lnTo>
                  <a:pt x="286765" y="370967"/>
                </a:lnTo>
                <a:lnTo>
                  <a:pt x="332486" y="380365"/>
                </a:lnTo>
                <a:lnTo>
                  <a:pt x="333039" y="377571"/>
                </a:lnTo>
                <a:lnTo>
                  <a:pt x="326770" y="377571"/>
                </a:lnTo>
                <a:lnTo>
                  <a:pt x="309277" y="362834"/>
                </a:lnTo>
                <a:close/>
              </a:path>
              <a:path w="360680" h="422910">
                <a:moveTo>
                  <a:pt x="237744" y="269367"/>
                </a:moveTo>
                <a:lnTo>
                  <a:pt x="229743" y="270129"/>
                </a:lnTo>
                <a:lnTo>
                  <a:pt x="225298" y="275463"/>
                </a:lnTo>
                <a:lnTo>
                  <a:pt x="220725" y="280797"/>
                </a:lnTo>
                <a:lnTo>
                  <a:pt x="288168" y="345050"/>
                </a:lnTo>
                <a:lnTo>
                  <a:pt x="327660" y="353441"/>
                </a:lnTo>
                <a:lnTo>
                  <a:pt x="337438" y="355346"/>
                </a:lnTo>
                <a:lnTo>
                  <a:pt x="332486" y="380365"/>
                </a:lnTo>
                <a:lnTo>
                  <a:pt x="337626" y="380365"/>
                </a:lnTo>
                <a:lnTo>
                  <a:pt x="360680" y="372872"/>
                </a:lnTo>
                <a:lnTo>
                  <a:pt x="243077" y="273939"/>
                </a:lnTo>
                <a:lnTo>
                  <a:pt x="237744" y="269367"/>
                </a:lnTo>
                <a:close/>
              </a:path>
              <a:path w="360680" h="422910">
                <a:moveTo>
                  <a:pt x="331088" y="355727"/>
                </a:moveTo>
                <a:lnTo>
                  <a:pt x="309277" y="362834"/>
                </a:lnTo>
                <a:lnTo>
                  <a:pt x="326770" y="377571"/>
                </a:lnTo>
                <a:lnTo>
                  <a:pt x="331088" y="355727"/>
                </a:lnTo>
                <a:close/>
              </a:path>
              <a:path w="360680" h="422910">
                <a:moveTo>
                  <a:pt x="337363" y="355727"/>
                </a:moveTo>
                <a:lnTo>
                  <a:pt x="331088" y="355727"/>
                </a:lnTo>
                <a:lnTo>
                  <a:pt x="326770" y="377571"/>
                </a:lnTo>
                <a:lnTo>
                  <a:pt x="333039" y="377571"/>
                </a:lnTo>
                <a:lnTo>
                  <a:pt x="337363" y="355727"/>
                </a:lnTo>
                <a:close/>
              </a:path>
              <a:path w="360680" h="422910">
                <a:moveTo>
                  <a:pt x="24892" y="0"/>
                </a:moveTo>
                <a:lnTo>
                  <a:pt x="0" y="5080"/>
                </a:lnTo>
                <a:lnTo>
                  <a:pt x="7874" y="44323"/>
                </a:lnTo>
                <a:lnTo>
                  <a:pt x="16128" y="83438"/>
                </a:lnTo>
                <a:lnTo>
                  <a:pt x="25400" y="121666"/>
                </a:lnTo>
                <a:lnTo>
                  <a:pt x="36068" y="158496"/>
                </a:lnTo>
                <a:lnTo>
                  <a:pt x="55625" y="210439"/>
                </a:lnTo>
                <a:lnTo>
                  <a:pt x="81280" y="256413"/>
                </a:lnTo>
                <a:lnTo>
                  <a:pt x="114554" y="294894"/>
                </a:lnTo>
                <a:lnTo>
                  <a:pt x="155448" y="324358"/>
                </a:lnTo>
                <a:lnTo>
                  <a:pt x="201802" y="346202"/>
                </a:lnTo>
                <a:lnTo>
                  <a:pt x="251840" y="362204"/>
                </a:lnTo>
                <a:lnTo>
                  <a:pt x="285382" y="370619"/>
                </a:lnTo>
                <a:lnTo>
                  <a:pt x="309277" y="362834"/>
                </a:lnTo>
                <a:lnTo>
                  <a:pt x="288168" y="345050"/>
                </a:lnTo>
                <a:lnTo>
                  <a:pt x="259206" y="337947"/>
                </a:lnTo>
                <a:lnTo>
                  <a:pt x="226694" y="328168"/>
                </a:lnTo>
                <a:lnTo>
                  <a:pt x="182371" y="310134"/>
                </a:lnTo>
                <a:lnTo>
                  <a:pt x="143637" y="286131"/>
                </a:lnTo>
                <a:lnTo>
                  <a:pt x="111760" y="255143"/>
                </a:lnTo>
                <a:lnTo>
                  <a:pt x="86360" y="215392"/>
                </a:lnTo>
                <a:lnTo>
                  <a:pt x="66167" y="168275"/>
                </a:lnTo>
                <a:lnTo>
                  <a:pt x="50037" y="115697"/>
                </a:lnTo>
                <a:lnTo>
                  <a:pt x="41020" y="78232"/>
                </a:lnTo>
                <a:lnTo>
                  <a:pt x="32765" y="39370"/>
                </a:lnTo>
                <a:lnTo>
                  <a:pt x="24892" y="0"/>
                </a:lnTo>
                <a:close/>
              </a:path>
              <a:path w="360680" h="422910">
                <a:moveTo>
                  <a:pt x="288168" y="345050"/>
                </a:moveTo>
                <a:lnTo>
                  <a:pt x="309277" y="362834"/>
                </a:lnTo>
                <a:lnTo>
                  <a:pt x="331088" y="355727"/>
                </a:lnTo>
                <a:lnTo>
                  <a:pt x="337363" y="355727"/>
                </a:lnTo>
                <a:lnTo>
                  <a:pt x="337438" y="355346"/>
                </a:lnTo>
                <a:lnTo>
                  <a:pt x="327660" y="353441"/>
                </a:lnTo>
                <a:lnTo>
                  <a:pt x="292862" y="346202"/>
                </a:lnTo>
                <a:lnTo>
                  <a:pt x="288168" y="34505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7311" y="2744216"/>
            <a:ext cx="360680" cy="422909"/>
          </a:xfrm>
          <a:custGeom>
            <a:avLst/>
            <a:gdLst/>
            <a:ahLst/>
            <a:cxnLst/>
            <a:rect l="l" t="t" r="r" b="b"/>
            <a:pathLst>
              <a:path w="360680" h="422910">
                <a:moveTo>
                  <a:pt x="285706" y="370577"/>
                </a:moveTo>
                <a:lnTo>
                  <a:pt x="200151" y="398652"/>
                </a:lnTo>
                <a:lnTo>
                  <a:pt x="196469" y="405891"/>
                </a:lnTo>
                <a:lnTo>
                  <a:pt x="198627" y="412495"/>
                </a:lnTo>
                <a:lnTo>
                  <a:pt x="200787" y="419226"/>
                </a:lnTo>
                <a:lnTo>
                  <a:pt x="208025" y="422782"/>
                </a:lnTo>
                <a:lnTo>
                  <a:pt x="337820" y="380238"/>
                </a:lnTo>
                <a:lnTo>
                  <a:pt x="332613" y="380238"/>
                </a:lnTo>
                <a:lnTo>
                  <a:pt x="322452" y="378332"/>
                </a:lnTo>
                <a:lnTo>
                  <a:pt x="286765" y="370839"/>
                </a:lnTo>
                <a:lnTo>
                  <a:pt x="285706" y="370577"/>
                </a:lnTo>
                <a:close/>
              </a:path>
              <a:path w="360680" h="422910">
                <a:moveTo>
                  <a:pt x="309215" y="362863"/>
                </a:moveTo>
                <a:lnTo>
                  <a:pt x="285706" y="370577"/>
                </a:lnTo>
                <a:lnTo>
                  <a:pt x="286765" y="370839"/>
                </a:lnTo>
                <a:lnTo>
                  <a:pt x="322452" y="378332"/>
                </a:lnTo>
                <a:lnTo>
                  <a:pt x="332613" y="380238"/>
                </a:lnTo>
                <a:lnTo>
                  <a:pt x="333116" y="377570"/>
                </a:lnTo>
                <a:lnTo>
                  <a:pt x="326770" y="377570"/>
                </a:lnTo>
                <a:lnTo>
                  <a:pt x="309215" y="362863"/>
                </a:lnTo>
                <a:close/>
              </a:path>
              <a:path w="360680" h="422910">
                <a:moveTo>
                  <a:pt x="237489" y="269620"/>
                </a:moveTo>
                <a:lnTo>
                  <a:pt x="229488" y="270256"/>
                </a:lnTo>
                <a:lnTo>
                  <a:pt x="225044" y="275716"/>
                </a:lnTo>
                <a:lnTo>
                  <a:pt x="220471" y="281050"/>
                </a:lnTo>
                <a:lnTo>
                  <a:pt x="287658" y="344803"/>
                </a:lnTo>
                <a:lnTo>
                  <a:pt x="327660" y="353440"/>
                </a:lnTo>
                <a:lnTo>
                  <a:pt x="337312" y="355345"/>
                </a:lnTo>
                <a:lnTo>
                  <a:pt x="332613" y="380238"/>
                </a:lnTo>
                <a:lnTo>
                  <a:pt x="337820" y="380238"/>
                </a:lnTo>
                <a:lnTo>
                  <a:pt x="360680" y="372744"/>
                </a:lnTo>
                <a:lnTo>
                  <a:pt x="237489" y="269620"/>
                </a:lnTo>
                <a:close/>
              </a:path>
              <a:path w="360680" h="422910">
                <a:moveTo>
                  <a:pt x="330962" y="355726"/>
                </a:moveTo>
                <a:lnTo>
                  <a:pt x="309215" y="362863"/>
                </a:lnTo>
                <a:lnTo>
                  <a:pt x="326770" y="377570"/>
                </a:lnTo>
                <a:lnTo>
                  <a:pt x="330962" y="355726"/>
                </a:lnTo>
                <a:close/>
              </a:path>
              <a:path w="360680" h="422910">
                <a:moveTo>
                  <a:pt x="337240" y="355726"/>
                </a:moveTo>
                <a:lnTo>
                  <a:pt x="330962" y="355726"/>
                </a:lnTo>
                <a:lnTo>
                  <a:pt x="326770" y="377570"/>
                </a:lnTo>
                <a:lnTo>
                  <a:pt x="333116" y="377570"/>
                </a:lnTo>
                <a:lnTo>
                  <a:pt x="337240" y="355726"/>
                </a:lnTo>
                <a:close/>
              </a:path>
              <a:path w="360680" h="422910">
                <a:moveTo>
                  <a:pt x="24892" y="0"/>
                </a:moveTo>
                <a:lnTo>
                  <a:pt x="0" y="4952"/>
                </a:lnTo>
                <a:lnTo>
                  <a:pt x="7874" y="44322"/>
                </a:lnTo>
                <a:lnTo>
                  <a:pt x="16128" y="83438"/>
                </a:lnTo>
                <a:lnTo>
                  <a:pt x="25400" y="121538"/>
                </a:lnTo>
                <a:lnTo>
                  <a:pt x="36068" y="158369"/>
                </a:lnTo>
                <a:lnTo>
                  <a:pt x="55625" y="210438"/>
                </a:lnTo>
                <a:lnTo>
                  <a:pt x="81280" y="256412"/>
                </a:lnTo>
                <a:lnTo>
                  <a:pt x="114554" y="294894"/>
                </a:lnTo>
                <a:lnTo>
                  <a:pt x="155448" y="324357"/>
                </a:lnTo>
                <a:lnTo>
                  <a:pt x="201802" y="346075"/>
                </a:lnTo>
                <a:lnTo>
                  <a:pt x="251840" y="362203"/>
                </a:lnTo>
                <a:lnTo>
                  <a:pt x="285706" y="370577"/>
                </a:lnTo>
                <a:lnTo>
                  <a:pt x="309215" y="362863"/>
                </a:lnTo>
                <a:lnTo>
                  <a:pt x="287658" y="344803"/>
                </a:lnTo>
                <a:lnTo>
                  <a:pt x="259080" y="337819"/>
                </a:lnTo>
                <a:lnTo>
                  <a:pt x="226694" y="328167"/>
                </a:lnTo>
                <a:lnTo>
                  <a:pt x="182244" y="309879"/>
                </a:lnTo>
                <a:lnTo>
                  <a:pt x="143637" y="286131"/>
                </a:lnTo>
                <a:lnTo>
                  <a:pt x="111760" y="255142"/>
                </a:lnTo>
                <a:lnTo>
                  <a:pt x="86360" y="215391"/>
                </a:lnTo>
                <a:lnTo>
                  <a:pt x="66167" y="168275"/>
                </a:lnTo>
                <a:lnTo>
                  <a:pt x="50037" y="115569"/>
                </a:lnTo>
                <a:lnTo>
                  <a:pt x="41020" y="78104"/>
                </a:lnTo>
                <a:lnTo>
                  <a:pt x="32765" y="39369"/>
                </a:lnTo>
                <a:lnTo>
                  <a:pt x="24892" y="0"/>
                </a:lnTo>
                <a:close/>
              </a:path>
              <a:path w="360680" h="422910">
                <a:moveTo>
                  <a:pt x="287658" y="344803"/>
                </a:moveTo>
                <a:lnTo>
                  <a:pt x="309215" y="362863"/>
                </a:lnTo>
                <a:lnTo>
                  <a:pt x="330962" y="355726"/>
                </a:lnTo>
                <a:lnTo>
                  <a:pt x="337240" y="355726"/>
                </a:lnTo>
                <a:lnTo>
                  <a:pt x="337312" y="355345"/>
                </a:lnTo>
                <a:lnTo>
                  <a:pt x="327660" y="353440"/>
                </a:lnTo>
                <a:lnTo>
                  <a:pt x="292862" y="346075"/>
                </a:lnTo>
                <a:lnTo>
                  <a:pt x="287658" y="344803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8074" y="3779392"/>
            <a:ext cx="322580" cy="267970"/>
          </a:xfrm>
          <a:custGeom>
            <a:avLst/>
            <a:gdLst/>
            <a:ahLst/>
            <a:cxnLst/>
            <a:rect l="l" t="t" r="r" b="b"/>
            <a:pathLst>
              <a:path w="322580" h="267970">
                <a:moveTo>
                  <a:pt x="245122" y="211867"/>
                </a:moveTo>
                <a:lnTo>
                  <a:pt x="159384" y="243395"/>
                </a:lnTo>
                <a:lnTo>
                  <a:pt x="155956" y="250837"/>
                </a:lnTo>
                <a:lnTo>
                  <a:pt x="160781" y="264274"/>
                </a:lnTo>
                <a:lnTo>
                  <a:pt x="168275" y="267715"/>
                </a:lnTo>
                <a:lnTo>
                  <a:pt x="298432" y="219887"/>
                </a:lnTo>
                <a:lnTo>
                  <a:pt x="293750" y="219887"/>
                </a:lnTo>
                <a:lnTo>
                  <a:pt x="250698" y="212890"/>
                </a:lnTo>
                <a:lnTo>
                  <a:pt x="245122" y="211867"/>
                </a:lnTo>
                <a:close/>
              </a:path>
              <a:path w="322580" h="267970">
                <a:moveTo>
                  <a:pt x="269361" y="202954"/>
                </a:moveTo>
                <a:lnTo>
                  <a:pt x="245122" y="211867"/>
                </a:lnTo>
                <a:lnTo>
                  <a:pt x="250698" y="212890"/>
                </a:lnTo>
                <a:lnTo>
                  <a:pt x="293750" y="219887"/>
                </a:lnTo>
                <a:lnTo>
                  <a:pt x="294149" y="217296"/>
                </a:lnTo>
                <a:lnTo>
                  <a:pt x="287781" y="217296"/>
                </a:lnTo>
                <a:lnTo>
                  <a:pt x="269361" y="202954"/>
                </a:lnTo>
                <a:close/>
              </a:path>
              <a:path w="322580" h="267970">
                <a:moveTo>
                  <a:pt x="192786" y="110489"/>
                </a:moveTo>
                <a:lnTo>
                  <a:pt x="184657" y="111493"/>
                </a:lnTo>
                <a:lnTo>
                  <a:pt x="180339" y="117132"/>
                </a:lnTo>
                <a:lnTo>
                  <a:pt x="175894" y="122783"/>
                </a:lnTo>
                <a:lnTo>
                  <a:pt x="212118" y="158381"/>
                </a:lnTo>
                <a:lnTo>
                  <a:pt x="247562" y="185980"/>
                </a:lnTo>
                <a:lnTo>
                  <a:pt x="297688" y="194284"/>
                </a:lnTo>
                <a:lnTo>
                  <a:pt x="293750" y="219887"/>
                </a:lnTo>
                <a:lnTo>
                  <a:pt x="298432" y="219887"/>
                </a:lnTo>
                <a:lnTo>
                  <a:pt x="322071" y="211200"/>
                </a:lnTo>
                <a:lnTo>
                  <a:pt x="198500" y="114884"/>
                </a:lnTo>
                <a:lnTo>
                  <a:pt x="192786" y="110489"/>
                </a:lnTo>
                <a:close/>
              </a:path>
              <a:path w="322580" h="267970">
                <a:moveTo>
                  <a:pt x="291211" y="194919"/>
                </a:moveTo>
                <a:lnTo>
                  <a:pt x="269361" y="202954"/>
                </a:lnTo>
                <a:lnTo>
                  <a:pt x="287781" y="217296"/>
                </a:lnTo>
                <a:lnTo>
                  <a:pt x="291211" y="194919"/>
                </a:lnTo>
                <a:close/>
              </a:path>
              <a:path w="322580" h="267970">
                <a:moveTo>
                  <a:pt x="297590" y="194919"/>
                </a:moveTo>
                <a:lnTo>
                  <a:pt x="291211" y="194919"/>
                </a:lnTo>
                <a:lnTo>
                  <a:pt x="287781" y="217296"/>
                </a:lnTo>
                <a:lnTo>
                  <a:pt x="294149" y="217296"/>
                </a:lnTo>
                <a:lnTo>
                  <a:pt x="297590" y="194919"/>
                </a:lnTo>
                <a:close/>
              </a:path>
              <a:path w="322580" h="267970">
                <a:moveTo>
                  <a:pt x="25400" y="0"/>
                </a:moveTo>
                <a:lnTo>
                  <a:pt x="0" y="4825"/>
                </a:lnTo>
                <a:lnTo>
                  <a:pt x="3937" y="25526"/>
                </a:lnTo>
                <a:lnTo>
                  <a:pt x="8381" y="46227"/>
                </a:lnTo>
                <a:lnTo>
                  <a:pt x="20955" y="87248"/>
                </a:lnTo>
                <a:lnTo>
                  <a:pt x="42544" y="125691"/>
                </a:lnTo>
                <a:lnTo>
                  <a:pt x="77190" y="158381"/>
                </a:lnTo>
                <a:lnTo>
                  <a:pt x="112394" y="177177"/>
                </a:lnTo>
                <a:lnTo>
                  <a:pt x="154177" y="191782"/>
                </a:lnTo>
                <a:lnTo>
                  <a:pt x="217043" y="206717"/>
                </a:lnTo>
                <a:lnTo>
                  <a:pt x="245122" y="211867"/>
                </a:lnTo>
                <a:lnTo>
                  <a:pt x="269361" y="202954"/>
                </a:lnTo>
                <a:lnTo>
                  <a:pt x="247562" y="185980"/>
                </a:lnTo>
                <a:lnTo>
                  <a:pt x="222503" y="181394"/>
                </a:lnTo>
                <a:lnTo>
                  <a:pt x="190881" y="174612"/>
                </a:lnTo>
                <a:lnTo>
                  <a:pt x="148081" y="162877"/>
                </a:lnTo>
                <a:lnTo>
                  <a:pt x="111887" y="148488"/>
                </a:lnTo>
                <a:lnTo>
                  <a:pt x="76453" y="124815"/>
                </a:lnTo>
                <a:lnTo>
                  <a:pt x="49149" y="86867"/>
                </a:lnTo>
                <a:lnTo>
                  <a:pt x="33655" y="40893"/>
                </a:lnTo>
                <a:lnTo>
                  <a:pt x="29337" y="20700"/>
                </a:lnTo>
                <a:lnTo>
                  <a:pt x="25400" y="0"/>
                </a:lnTo>
                <a:close/>
              </a:path>
              <a:path w="322580" h="267970">
                <a:moveTo>
                  <a:pt x="247562" y="185980"/>
                </a:moveTo>
                <a:lnTo>
                  <a:pt x="269361" y="202954"/>
                </a:lnTo>
                <a:lnTo>
                  <a:pt x="291211" y="194919"/>
                </a:lnTo>
                <a:lnTo>
                  <a:pt x="297590" y="194919"/>
                </a:lnTo>
                <a:lnTo>
                  <a:pt x="297688" y="194284"/>
                </a:lnTo>
                <a:lnTo>
                  <a:pt x="255396" y="187413"/>
                </a:lnTo>
                <a:lnTo>
                  <a:pt x="247562" y="18598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608" y="1064803"/>
            <a:ext cx="150050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#Te</a:t>
            </a:r>
            <a:r>
              <a:rPr sz="1400" b="1" spc="-380" dirty="0">
                <a:solidFill>
                  <a:srgbClr val="D9D9D9"/>
                </a:solidFill>
                <a:latin typeface="FZLTZHB--B51-0"/>
                <a:cs typeface="FZLTZHB--B51-0"/>
              </a:rPr>
              <a:t>m</a:t>
            </a:r>
            <a:r>
              <a:rPr sz="1400" b="1" spc="-245" dirty="0">
                <a:solidFill>
                  <a:srgbClr val="D9D9D9"/>
                </a:solidFill>
                <a:latin typeface="FZLTZHB--B51-0"/>
                <a:cs typeface="FZLTZHB--B51-0"/>
              </a:rPr>
              <a:t>pC</a:t>
            </a:r>
            <a:r>
              <a:rPr sz="14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4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nve</a:t>
            </a:r>
            <a:r>
              <a:rPr sz="14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400" b="1" spc="25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14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.py</a:t>
            </a:r>
            <a:endParaRPr sz="1400">
              <a:latin typeface="FZLTZHB--B51-0"/>
              <a:cs typeface="FZLTZHB--B51-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3872" y="1852802"/>
            <a:ext cx="250190" cy="321310"/>
          </a:xfrm>
          <a:custGeom>
            <a:avLst/>
            <a:gdLst/>
            <a:ahLst/>
            <a:cxnLst/>
            <a:rect l="l" t="t" r="r" b="b"/>
            <a:pathLst>
              <a:path w="250190" h="321310">
                <a:moveTo>
                  <a:pt x="176684" y="270101"/>
                </a:moveTo>
                <a:lnTo>
                  <a:pt x="88493" y="296672"/>
                </a:lnTo>
                <a:lnTo>
                  <a:pt x="84683" y="303657"/>
                </a:lnTo>
                <a:lnTo>
                  <a:pt x="88722" y="317119"/>
                </a:lnTo>
                <a:lnTo>
                  <a:pt x="95808" y="320929"/>
                </a:lnTo>
                <a:lnTo>
                  <a:pt x="227233" y="281432"/>
                </a:lnTo>
                <a:lnTo>
                  <a:pt x="221170" y="281432"/>
                </a:lnTo>
                <a:lnTo>
                  <a:pt x="198373" y="276098"/>
                </a:lnTo>
                <a:lnTo>
                  <a:pt x="176684" y="270101"/>
                </a:lnTo>
                <a:close/>
              </a:path>
              <a:path w="250190" h="321310">
                <a:moveTo>
                  <a:pt x="198514" y="263524"/>
                </a:moveTo>
                <a:lnTo>
                  <a:pt x="176684" y="270101"/>
                </a:lnTo>
                <a:lnTo>
                  <a:pt x="198373" y="276098"/>
                </a:lnTo>
                <a:lnTo>
                  <a:pt x="221170" y="281432"/>
                </a:lnTo>
                <a:lnTo>
                  <a:pt x="221831" y="278638"/>
                </a:lnTo>
                <a:lnTo>
                  <a:pt x="215684" y="278638"/>
                </a:lnTo>
                <a:lnTo>
                  <a:pt x="198514" y="263524"/>
                </a:lnTo>
                <a:close/>
              </a:path>
              <a:path w="250190" h="321310">
                <a:moveTo>
                  <a:pt x="129108" y="168529"/>
                </a:moveTo>
                <a:lnTo>
                  <a:pt x="121081" y="169037"/>
                </a:lnTo>
                <a:lnTo>
                  <a:pt x="116446" y="174244"/>
                </a:lnTo>
                <a:lnTo>
                  <a:pt x="111810" y="179578"/>
                </a:lnTo>
                <a:lnTo>
                  <a:pt x="112318" y="187579"/>
                </a:lnTo>
                <a:lnTo>
                  <a:pt x="175176" y="242980"/>
                </a:lnTo>
                <a:lnTo>
                  <a:pt x="226999" y="256794"/>
                </a:lnTo>
                <a:lnTo>
                  <a:pt x="221170" y="281432"/>
                </a:lnTo>
                <a:lnTo>
                  <a:pt x="227233" y="281432"/>
                </a:lnTo>
                <a:lnTo>
                  <a:pt x="249631" y="274701"/>
                </a:lnTo>
                <a:lnTo>
                  <a:pt x="134365" y="173101"/>
                </a:lnTo>
                <a:lnTo>
                  <a:pt x="129108" y="168529"/>
                </a:lnTo>
                <a:close/>
              </a:path>
              <a:path w="250190" h="321310">
                <a:moveTo>
                  <a:pt x="220433" y="256921"/>
                </a:moveTo>
                <a:lnTo>
                  <a:pt x="198514" y="263524"/>
                </a:lnTo>
                <a:lnTo>
                  <a:pt x="215684" y="278638"/>
                </a:lnTo>
                <a:lnTo>
                  <a:pt x="220433" y="256921"/>
                </a:lnTo>
                <a:close/>
              </a:path>
              <a:path w="250190" h="321310">
                <a:moveTo>
                  <a:pt x="226969" y="256921"/>
                </a:moveTo>
                <a:lnTo>
                  <a:pt x="220433" y="256921"/>
                </a:lnTo>
                <a:lnTo>
                  <a:pt x="215684" y="278638"/>
                </a:lnTo>
                <a:lnTo>
                  <a:pt x="221831" y="278638"/>
                </a:lnTo>
                <a:lnTo>
                  <a:pt x="226969" y="256921"/>
                </a:lnTo>
                <a:close/>
              </a:path>
              <a:path w="250190" h="321310">
                <a:moveTo>
                  <a:pt x="24942" y="0"/>
                </a:moveTo>
                <a:lnTo>
                  <a:pt x="0" y="4825"/>
                </a:lnTo>
                <a:lnTo>
                  <a:pt x="5524" y="33527"/>
                </a:lnTo>
                <a:lnTo>
                  <a:pt x="11366" y="62103"/>
                </a:lnTo>
                <a:lnTo>
                  <a:pt x="25273" y="117348"/>
                </a:lnTo>
                <a:lnTo>
                  <a:pt x="44221" y="167132"/>
                </a:lnTo>
                <a:lnTo>
                  <a:pt x="63639" y="200025"/>
                </a:lnTo>
                <a:lnTo>
                  <a:pt x="98158" y="234061"/>
                </a:lnTo>
                <a:lnTo>
                  <a:pt x="151155" y="261747"/>
                </a:lnTo>
                <a:lnTo>
                  <a:pt x="176684" y="270101"/>
                </a:lnTo>
                <a:lnTo>
                  <a:pt x="198514" y="263524"/>
                </a:lnTo>
                <a:lnTo>
                  <a:pt x="175176" y="242980"/>
                </a:lnTo>
                <a:lnTo>
                  <a:pt x="161061" y="238379"/>
                </a:lnTo>
                <a:lnTo>
                  <a:pt x="141020" y="229870"/>
                </a:lnTo>
                <a:lnTo>
                  <a:pt x="105676" y="207899"/>
                </a:lnTo>
                <a:lnTo>
                  <a:pt x="78447" y="176784"/>
                </a:lnTo>
                <a:lnTo>
                  <a:pt x="58026" y="134874"/>
                </a:lnTo>
                <a:lnTo>
                  <a:pt x="42557" y="84328"/>
                </a:lnTo>
                <a:lnTo>
                  <a:pt x="30467" y="28701"/>
                </a:lnTo>
                <a:lnTo>
                  <a:pt x="24942" y="0"/>
                </a:lnTo>
                <a:close/>
              </a:path>
              <a:path w="250190" h="321310">
                <a:moveTo>
                  <a:pt x="175176" y="242980"/>
                </a:moveTo>
                <a:lnTo>
                  <a:pt x="198514" y="263524"/>
                </a:lnTo>
                <a:lnTo>
                  <a:pt x="220433" y="256921"/>
                </a:lnTo>
                <a:lnTo>
                  <a:pt x="226969" y="256921"/>
                </a:lnTo>
                <a:lnTo>
                  <a:pt x="205092" y="251587"/>
                </a:lnTo>
                <a:lnTo>
                  <a:pt x="182486" y="245364"/>
                </a:lnTo>
                <a:lnTo>
                  <a:pt x="175176" y="24298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872" y="2620136"/>
            <a:ext cx="250190" cy="321310"/>
          </a:xfrm>
          <a:custGeom>
            <a:avLst/>
            <a:gdLst/>
            <a:ahLst/>
            <a:cxnLst/>
            <a:rect l="l" t="t" r="r" b="b"/>
            <a:pathLst>
              <a:path w="250190" h="321310">
                <a:moveTo>
                  <a:pt x="176684" y="270101"/>
                </a:moveTo>
                <a:lnTo>
                  <a:pt x="88493" y="296671"/>
                </a:lnTo>
                <a:lnTo>
                  <a:pt x="84683" y="303656"/>
                </a:lnTo>
                <a:lnTo>
                  <a:pt x="88722" y="317119"/>
                </a:lnTo>
                <a:lnTo>
                  <a:pt x="95808" y="320929"/>
                </a:lnTo>
                <a:lnTo>
                  <a:pt x="227233" y="281431"/>
                </a:lnTo>
                <a:lnTo>
                  <a:pt x="221170" y="281431"/>
                </a:lnTo>
                <a:lnTo>
                  <a:pt x="198373" y="276098"/>
                </a:lnTo>
                <a:lnTo>
                  <a:pt x="176684" y="270101"/>
                </a:lnTo>
                <a:close/>
              </a:path>
              <a:path w="250190" h="321310">
                <a:moveTo>
                  <a:pt x="198514" y="263524"/>
                </a:moveTo>
                <a:lnTo>
                  <a:pt x="176684" y="270101"/>
                </a:lnTo>
                <a:lnTo>
                  <a:pt x="198373" y="276098"/>
                </a:lnTo>
                <a:lnTo>
                  <a:pt x="221170" y="281431"/>
                </a:lnTo>
                <a:lnTo>
                  <a:pt x="221831" y="278638"/>
                </a:lnTo>
                <a:lnTo>
                  <a:pt x="215684" y="278638"/>
                </a:lnTo>
                <a:lnTo>
                  <a:pt x="198514" y="263524"/>
                </a:lnTo>
                <a:close/>
              </a:path>
              <a:path w="250190" h="321310">
                <a:moveTo>
                  <a:pt x="129095" y="168529"/>
                </a:moveTo>
                <a:lnTo>
                  <a:pt x="121081" y="169037"/>
                </a:lnTo>
                <a:lnTo>
                  <a:pt x="116446" y="174244"/>
                </a:lnTo>
                <a:lnTo>
                  <a:pt x="111798" y="179577"/>
                </a:lnTo>
                <a:lnTo>
                  <a:pt x="112306" y="187579"/>
                </a:lnTo>
                <a:lnTo>
                  <a:pt x="175171" y="242976"/>
                </a:lnTo>
                <a:lnTo>
                  <a:pt x="226999" y="256794"/>
                </a:lnTo>
                <a:lnTo>
                  <a:pt x="221170" y="281431"/>
                </a:lnTo>
                <a:lnTo>
                  <a:pt x="227233" y="281431"/>
                </a:lnTo>
                <a:lnTo>
                  <a:pt x="249631" y="274700"/>
                </a:lnTo>
                <a:lnTo>
                  <a:pt x="134365" y="173100"/>
                </a:lnTo>
                <a:lnTo>
                  <a:pt x="129095" y="168529"/>
                </a:lnTo>
                <a:close/>
              </a:path>
              <a:path w="250190" h="321310">
                <a:moveTo>
                  <a:pt x="220433" y="256920"/>
                </a:moveTo>
                <a:lnTo>
                  <a:pt x="198514" y="263524"/>
                </a:lnTo>
                <a:lnTo>
                  <a:pt x="215684" y="278638"/>
                </a:lnTo>
                <a:lnTo>
                  <a:pt x="220433" y="256920"/>
                </a:lnTo>
                <a:close/>
              </a:path>
              <a:path w="250190" h="321310">
                <a:moveTo>
                  <a:pt x="226969" y="256920"/>
                </a:moveTo>
                <a:lnTo>
                  <a:pt x="220433" y="256920"/>
                </a:lnTo>
                <a:lnTo>
                  <a:pt x="215684" y="278638"/>
                </a:lnTo>
                <a:lnTo>
                  <a:pt x="221831" y="278638"/>
                </a:lnTo>
                <a:lnTo>
                  <a:pt x="226969" y="256920"/>
                </a:lnTo>
                <a:close/>
              </a:path>
              <a:path w="250190" h="321310">
                <a:moveTo>
                  <a:pt x="24942" y="0"/>
                </a:moveTo>
                <a:lnTo>
                  <a:pt x="0" y="4825"/>
                </a:lnTo>
                <a:lnTo>
                  <a:pt x="5524" y="33527"/>
                </a:lnTo>
                <a:lnTo>
                  <a:pt x="11366" y="62102"/>
                </a:lnTo>
                <a:lnTo>
                  <a:pt x="25285" y="117348"/>
                </a:lnTo>
                <a:lnTo>
                  <a:pt x="44285" y="167258"/>
                </a:lnTo>
                <a:lnTo>
                  <a:pt x="71361" y="209676"/>
                </a:lnTo>
                <a:lnTo>
                  <a:pt x="108076" y="240919"/>
                </a:lnTo>
                <a:lnTo>
                  <a:pt x="151155" y="261746"/>
                </a:lnTo>
                <a:lnTo>
                  <a:pt x="176684" y="270101"/>
                </a:lnTo>
                <a:lnTo>
                  <a:pt x="198514" y="263524"/>
                </a:lnTo>
                <a:lnTo>
                  <a:pt x="175171" y="242976"/>
                </a:lnTo>
                <a:lnTo>
                  <a:pt x="161061" y="238379"/>
                </a:lnTo>
                <a:lnTo>
                  <a:pt x="141020" y="229869"/>
                </a:lnTo>
                <a:lnTo>
                  <a:pt x="105740" y="208025"/>
                </a:lnTo>
                <a:lnTo>
                  <a:pt x="78422" y="176783"/>
                </a:lnTo>
                <a:lnTo>
                  <a:pt x="58026" y="134874"/>
                </a:lnTo>
                <a:lnTo>
                  <a:pt x="42570" y="84455"/>
                </a:lnTo>
                <a:lnTo>
                  <a:pt x="30467" y="28701"/>
                </a:lnTo>
                <a:lnTo>
                  <a:pt x="24942" y="0"/>
                </a:lnTo>
                <a:close/>
              </a:path>
              <a:path w="250190" h="321310">
                <a:moveTo>
                  <a:pt x="175171" y="242976"/>
                </a:moveTo>
                <a:lnTo>
                  <a:pt x="198514" y="263524"/>
                </a:lnTo>
                <a:lnTo>
                  <a:pt x="220433" y="256920"/>
                </a:lnTo>
                <a:lnTo>
                  <a:pt x="226969" y="256920"/>
                </a:lnTo>
                <a:lnTo>
                  <a:pt x="205092" y="251587"/>
                </a:lnTo>
                <a:lnTo>
                  <a:pt x="182498" y="245363"/>
                </a:lnTo>
                <a:lnTo>
                  <a:pt x="175171" y="242976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5866" y="3378708"/>
            <a:ext cx="221615" cy="209550"/>
          </a:xfrm>
          <a:custGeom>
            <a:avLst/>
            <a:gdLst/>
            <a:ahLst/>
            <a:cxnLst/>
            <a:rect l="l" t="t" r="r" b="b"/>
            <a:pathLst>
              <a:path w="221615" h="209550">
                <a:moveTo>
                  <a:pt x="145997" y="153974"/>
                </a:moveTo>
                <a:lnTo>
                  <a:pt x="58458" y="185039"/>
                </a:lnTo>
                <a:lnTo>
                  <a:pt x="54940" y="192405"/>
                </a:lnTo>
                <a:lnTo>
                  <a:pt x="59715" y="205867"/>
                </a:lnTo>
                <a:lnTo>
                  <a:pt x="67119" y="209423"/>
                </a:lnTo>
                <a:lnTo>
                  <a:pt x="197882" y="163068"/>
                </a:lnTo>
                <a:lnTo>
                  <a:pt x="192976" y="163068"/>
                </a:lnTo>
                <a:lnTo>
                  <a:pt x="172440" y="159385"/>
                </a:lnTo>
                <a:lnTo>
                  <a:pt x="149529" y="154813"/>
                </a:lnTo>
                <a:lnTo>
                  <a:pt x="145997" y="153974"/>
                </a:lnTo>
                <a:close/>
              </a:path>
              <a:path w="221615" h="209550">
                <a:moveTo>
                  <a:pt x="168915" y="145847"/>
                </a:moveTo>
                <a:lnTo>
                  <a:pt x="145997" y="153974"/>
                </a:lnTo>
                <a:lnTo>
                  <a:pt x="149529" y="154813"/>
                </a:lnTo>
                <a:lnTo>
                  <a:pt x="172440" y="159385"/>
                </a:lnTo>
                <a:lnTo>
                  <a:pt x="192976" y="163068"/>
                </a:lnTo>
                <a:lnTo>
                  <a:pt x="193447" y="160401"/>
                </a:lnTo>
                <a:lnTo>
                  <a:pt x="187159" y="160401"/>
                </a:lnTo>
                <a:lnTo>
                  <a:pt x="168915" y="145847"/>
                </a:lnTo>
                <a:close/>
              </a:path>
              <a:path w="221615" h="209550">
                <a:moveTo>
                  <a:pt x="93459" y="52451"/>
                </a:moveTo>
                <a:lnTo>
                  <a:pt x="85305" y="53467"/>
                </a:lnTo>
                <a:lnTo>
                  <a:pt x="76390" y="64643"/>
                </a:lnTo>
                <a:lnTo>
                  <a:pt x="77304" y="72771"/>
                </a:lnTo>
                <a:lnTo>
                  <a:pt x="145630" y="127273"/>
                </a:lnTo>
                <a:lnTo>
                  <a:pt x="155460" y="129540"/>
                </a:lnTo>
                <a:lnTo>
                  <a:pt x="177507" y="133985"/>
                </a:lnTo>
                <a:lnTo>
                  <a:pt x="197484" y="137541"/>
                </a:lnTo>
                <a:lnTo>
                  <a:pt x="192976" y="163068"/>
                </a:lnTo>
                <a:lnTo>
                  <a:pt x="197882" y="163068"/>
                </a:lnTo>
                <a:lnTo>
                  <a:pt x="221538" y="154686"/>
                </a:lnTo>
                <a:lnTo>
                  <a:pt x="99047" y="57023"/>
                </a:lnTo>
                <a:lnTo>
                  <a:pt x="93459" y="52451"/>
                </a:lnTo>
                <a:close/>
              </a:path>
              <a:path w="221615" h="209550">
                <a:moveTo>
                  <a:pt x="190906" y="138049"/>
                </a:moveTo>
                <a:lnTo>
                  <a:pt x="168915" y="145847"/>
                </a:lnTo>
                <a:lnTo>
                  <a:pt x="187159" y="160401"/>
                </a:lnTo>
                <a:lnTo>
                  <a:pt x="190906" y="138049"/>
                </a:lnTo>
                <a:close/>
              </a:path>
              <a:path w="221615" h="209550">
                <a:moveTo>
                  <a:pt x="197395" y="138049"/>
                </a:moveTo>
                <a:lnTo>
                  <a:pt x="190906" y="138049"/>
                </a:lnTo>
                <a:lnTo>
                  <a:pt x="187159" y="160401"/>
                </a:lnTo>
                <a:lnTo>
                  <a:pt x="193447" y="160401"/>
                </a:lnTo>
                <a:lnTo>
                  <a:pt x="197395" y="138049"/>
                </a:lnTo>
                <a:close/>
              </a:path>
              <a:path w="221615" h="209550">
                <a:moveTo>
                  <a:pt x="25526" y="0"/>
                </a:moveTo>
                <a:lnTo>
                  <a:pt x="0" y="4572"/>
                </a:lnTo>
                <a:lnTo>
                  <a:pt x="2666" y="19685"/>
                </a:lnTo>
                <a:lnTo>
                  <a:pt x="5676" y="34925"/>
                </a:lnTo>
                <a:lnTo>
                  <a:pt x="20586" y="79502"/>
                </a:lnTo>
                <a:lnTo>
                  <a:pt x="46316" y="113030"/>
                </a:lnTo>
                <a:lnTo>
                  <a:pt x="86906" y="136779"/>
                </a:lnTo>
                <a:lnTo>
                  <a:pt x="127596" y="149606"/>
                </a:lnTo>
                <a:lnTo>
                  <a:pt x="145997" y="153974"/>
                </a:lnTo>
                <a:lnTo>
                  <a:pt x="168915" y="145847"/>
                </a:lnTo>
                <a:lnTo>
                  <a:pt x="145630" y="127273"/>
                </a:lnTo>
                <a:lnTo>
                  <a:pt x="134531" y="124714"/>
                </a:lnTo>
                <a:lnTo>
                  <a:pt x="115189" y="119380"/>
                </a:lnTo>
                <a:lnTo>
                  <a:pt x="75387" y="102235"/>
                </a:lnTo>
                <a:lnTo>
                  <a:pt x="44373" y="69215"/>
                </a:lnTo>
                <a:lnTo>
                  <a:pt x="31089" y="29845"/>
                </a:lnTo>
                <a:lnTo>
                  <a:pt x="28193" y="15240"/>
                </a:lnTo>
                <a:lnTo>
                  <a:pt x="25526" y="0"/>
                </a:lnTo>
                <a:close/>
              </a:path>
              <a:path w="221615" h="209550">
                <a:moveTo>
                  <a:pt x="145630" y="127273"/>
                </a:moveTo>
                <a:lnTo>
                  <a:pt x="168915" y="145847"/>
                </a:lnTo>
                <a:lnTo>
                  <a:pt x="190906" y="138049"/>
                </a:lnTo>
                <a:lnTo>
                  <a:pt x="197395" y="138049"/>
                </a:lnTo>
                <a:lnTo>
                  <a:pt x="197484" y="137541"/>
                </a:lnTo>
                <a:lnTo>
                  <a:pt x="177507" y="133985"/>
                </a:lnTo>
                <a:lnTo>
                  <a:pt x="155460" y="129540"/>
                </a:lnTo>
                <a:lnTo>
                  <a:pt x="145630" y="127273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1664" y="917447"/>
            <a:ext cx="3980815" cy="2735580"/>
          </a:xfrm>
          <a:custGeom>
            <a:avLst/>
            <a:gdLst/>
            <a:ahLst/>
            <a:cxnLst/>
            <a:rect l="l" t="t" r="r" b="b"/>
            <a:pathLst>
              <a:path w="3980815" h="2735579">
                <a:moveTo>
                  <a:pt x="0" y="2735579"/>
                </a:moveTo>
                <a:lnTo>
                  <a:pt x="3980688" y="2735579"/>
                </a:lnTo>
                <a:lnTo>
                  <a:pt x="3980688" y="0"/>
                </a:lnTo>
                <a:lnTo>
                  <a:pt x="0" y="0"/>
                </a:lnTo>
                <a:lnTo>
                  <a:pt x="0" y="2735579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8615" y="914400"/>
            <a:ext cx="3987165" cy="2741930"/>
          </a:xfrm>
          <a:custGeom>
            <a:avLst/>
            <a:gdLst/>
            <a:ahLst/>
            <a:cxnLst/>
            <a:rect l="l" t="t" r="r" b="b"/>
            <a:pathLst>
              <a:path w="3987165" h="2741929">
                <a:moveTo>
                  <a:pt x="3985387" y="0"/>
                </a:moveTo>
                <a:lnTo>
                  <a:pt x="1397" y="0"/>
                </a:lnTo>
                <a:lnTo>
                  <a:pt x="0" y="1397"/>
                </a:lnTo>
                <a:lnTo>
                  <a:pt x="0" y="2740279"/>
                </a:lnTo>
                <a:lnTo>
                  <a:pt x="1397" y="2741676"/>
                </a:lnTo>
                <a:lnTo>
                  <a:pt x="3985387" y="2741676"/>
                </a:lnTo>
                <a:lnTo>
                  <a:pt x="3986784" y="2740279"/>
                </a:lnTo>
                <a:lnTo>
                  <a:pt x="3986784" y="2737993"/>
                </a:lnTo>
                <a:lnTo>
                  <a:pt x="3683" y="2737993"/>
                </a:lnTo>
                <a:lnTo>
                  <a:pt x="3683" y="3683"/>
                </a:lnTo>
                <a:lnTo>
                  <a:pt x="3986784" y="3683"/>
                </a:lnTo>
                <a:lnTo>
                  <a:pt x="3986784" y="1397"/>
                </a:lnTo>
                <a:lnTo>
                  <a:pt x="3985387" y="0"/>
                </a:lnTo>
                <a:close/>
              </a:path>
              <a:path w="3987165" h="2741929">
                <a:moveTo>
                  <a:pt x="3986784" y="3683"/>
                </a:moveTo>
                <a:lnTo>
                  <a:pt x="3983101" y="3683"/>
                </a:lnTo>
                <a:lnTo>
                  <a:pt x="3983101" y="2737993"/>
                </a:lnTo>
                <a:lnTo>
                  <a:pt x="3986784" y="2737993"/>
                </a:lnTo>
                <a:lnTo>
                  <a:pt x="3986784" y="3683"/>
                </a:lnTo>
                <a:close/>
              </a:path>
              <a:path w="3987165" h="2741929">
                <a:moveTo>
                  <a:pt x="3981958" y="4825"/>
                </a:moveTo>
                <a:lnTo>
                  <a:pt x="4825" y="4825"/>
                </a:lnTo>
                <a:lnTo>
                  <a:pt x="4825" y="2736850"/>
                </a:lnTo>
                <a:lnTo>
                  <a:pt x="3981958" y="2736850"/>
                </a:lnTo>
                <a:lnTo>
                  <a:pt x="3981958" y="2735579"/>
                </a:lnTo>
                <a:lnTo>
                  <a:pt x="6096" y="2735580"/>
                </a:lnTo>
                <a:lnTo>
                  <a:pt x="6096" y="6096"/>
                </a:lnTo>
                <a:lnTo>
                  <a:pt x="3981958" y="6096"/>
                </a:lnTo>
                <a:lnTo>
                  <a:pt x="3981958" y="4825"/>
                </a:lnTo>
                <a:close/>
              </a:path>
              <a:path w="3987165" h="2741929">
                <a:moveTo>
                  <a:pt x="3981958" y="6096"/>
                </a:moveTo>
                <a:lnTo>
                  <a:pt x="3980688" y="6096"/>
                </a:lnTo>
                <a:lnTo>
                  <a:pt x="3980688" y="2735580"/>
                </a:lnTo>
                <a:lnTo>
                  <a:pt x="3981958" y="2735579"/>
                </a:lnTo>
                <a:lnTo>
                  <a:pt x="398195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7934" y="2145664"/>
            <a:ext cx="231140" cy="318770"/>
          </a:xfrm>
          <a:custGeom>
            <a:avLst/>
            <a:gdLst/>
            <a:ahLst/>
            <a:cxnLst/>
            <a:rect l="l" t="t" r="r" b="b"/>
            <a:pathLst>
              <a:path w="231139" h="318769">
                <a:moveTo>
                  <a:pt x="158903" y="269630"/>
                </a:moveTo>
                <a:lnTo>
                  <a:pt x="69341" y="293751"/>
                </a:lnTo>
                <a:lnTo>
                  <a:pt x="65404" y="300736"/>
                </a:lnTo>
                <a:lnTo>
                  <a:pt x="68961" y="314198"/>
                </a:lnTo>
                <a:lnTo>
                  <a:pt x="75945" y="318262"/>
                </a:lnTo>
                <a:lnTo>
                  <a:pt x="82803" y="316484"/>
                </a:lnTo>
                <a:lnTo>
                  <a:pt x="209007" y="282448"/>
                </a:lnTo>
                <a:lnTo>
                  <a:pt x="202437" y="282448"/>
                </a:lnTo>
                <a:lnTo>
                  <a:pt x="183514" y="277495"/>
                </a:lnTo>
                <a:lnTo>
                  <a:pt x="161543" y="270637"/>
                </a:lnTo>
                <a:lnTo>
                  <a:pt x="158903" y="269630"/>
                </a:lnTo>
                <a:close/>
              </a:path>
              <a:path w="231139" h="318769">
                <a:moveTo>
                  <a:pt x="180337" y="263873"/>
                </a:moveTo>
                <a:lnTo>
                  <a:pt x="158903" y="269630"/>
                </a:lnTo>
                <a:lnTo>
                  <a:pt x="161543" y="270637"/>
                </a:lnTo>
                <a:lnTo>
                  <a:pt x="183514" y="277495"/>
                </a:lnTo>
                <a:lnTo>
                  <a:pt x="202437" y="282448"/>
                </a:lnTo>
                <a:lnTo>
                  <a:pt x="203225" y="279527"/>
                </a:lnTo>
                <a:lnTo>
                  <a:pt x="197103" y="279527"/>
                </a:lnTo>
                <a:lnTo>
                  <a:pt x="180337" y="263873"/>
                </a:lnTo>
                <a:close/>
              </a:path>
              <a:path w="231139" h="318769">
                <a:moveTo>
                  <a:pt x="113791" y="166878"/>
                </a:moveTo>
                <a:lnTo>
                  <a:pt x="105663" y="167132"/>
                </a:lnTo>
                <a:lnTo>
                  <a:pt x="96138" y="177419"/>
                </a:lnTo>
                <a:lnTo>
                  <a:pt x="96392" y="185420"/>
                </a:lnTo>
                <a:lnTo>
                  <a:pt x="156451" y="241574"/>
                </a:lnTo>
                <a:lnTo>
                  <a:pt x="209041" y="257937"/>
                </a:lnTo>
                <a:lnTo>
                  <a:pt x="202437" y="282448"/>
                </a:lnTo>
                <a:lnTo>
                  <a:pt x="209007" y="282448"/>
                </a:lnTo>
                <a:lnTo>
                  <a:pt x="231139" y="276479"/>
                </a:lnTo>
                <a:lnTo>
                  <a:pt x="118872" y="171704"/>
                </a:lnTo>
                <a:lnTo>
                  <a:pt x="113791" y="166878"/>
                </a:lnTo>
                <a:close/>
              </a:path>
              <a:path w="231139" h="318769">
                <a:moveTo>
                  <a:pt x="202437" y="257937"/>
                </a:moveTo>
                <a:lnTo>
                  <a:pt x="180337" y="263873"/>
                </a:lnTo>
                <a:lnTo>
                  <a:pt x="197103" y="279527"/>
                </a:lnTo>
                <a:lnTo>
                  <a:pt x="202437" y="257937"/>
                </a:lnTo>
                <a:close/>
              </a:path>
              <a:path w="231139" h="318769">
                <a:moveTo>
                  <a:pt x="209041" y="257937"/>
                </a:moveTo>
                <a:lnTo>
                  <a:pt x="202437" y="257937"/>
                </a:lnTo>
                <a:lnTo>
                  <a:pt x="197103" y="279527"/>
                </a:lnTo>
                <a:lnTo>
                  <a:pt x="203225" y="279527"/>
                </a:lnTo>
                <a:lnTo>
                  <a:pt x="209041" y="257937"/>
                </a:lnTo>
                <a:close/>
              </a:path>
              <a:path w="231139" h="318769">
                <a:moveTo>
                  <a:pt x="25018" y="0"/>
                </a:moveTo>
                <a:lnTo>
                  <a:pt x="0" y="4572"/>
                </a:lnTo>
                <a:lnTo>
                  <a:pt x="5334" y="33528"/>
                </a:lnTo>
                <a:lnTo>
                  <a:pt x="10922" y="62103"/>
                </a:lnTo>
                <a:lnTo>
                  <a:pt x="24002" y="117093"/>
                </a:lnTo>
                <a:lnTo>
                  <a:pt x="41655" y="167132"/>
                </a:lnTo>
                <a:lnTo>
                  <a:pt x="66675" y="209550"/>
                </a:lnTo>
                <a:lnTo>
                  <a:pt x="100584" y="241173"/>
                </a:lnTo>
                <a:lnTo>
                  <a:pt x="140207" y="262509"/>
                </a:lnTo>
                <a:lnTo>
                  <a:pt x="158903" y="269630"/>
                </a:lnTo>
                <a:lnTo>
                  <a:pt x="180337" y="263873"/>
                </a:lnTo>
                <a:lnTo>
                  <a:pt x="156451" y="241574"/>
                </a:lnTo>
                <a:lnTo>
                  <a:pt x="151002" y="239522"/>
                </a:lnTo>
                <a:lnTo>
                  <a:pt x="132841" y="231140"/>
                </a:lnTo>
                <a:lnTo>
                  <a:pt x="100584" y="208787"/>
                </a:lnTo>
                <a:lnTo>
                  <a:pt x="75242" y="177419"/>
                </a:lnTo>
                <a:lnTo>
                  <a:pt x="56387" y="135255"/>
                </a:lnTo>
                <a:lnTo>
                  <a:pt x="41910" y="84709"/>
                </a:lnTo>
                <a:lnTo>
                  <a:pt x="30352" y="28829"/>
                </a:lnTo>
                <a:lnTo>
                  <a:pt x="25018" y="0"/>
                </a:lnTo>
                <a:close/>
              </a:path>
              <a:path w="231139" h="318769">
                <a:moveTo>
                  <a:pt x="156451" y="241574"/>
                </a:moveTo>
                <a:lnTo>
                  <a:pt x="180337" y="263873"/>
                </a:lnTo>
                <a:lnTo>
                  <a:pt x="202437" y="257937"/>
                </a:lnTo>
                <a:lnTo>
                  <a:pt x="209041" y="257937"/>
                </a:lnTo>
                <a:lnTo>
                  <a:pt x="191007" y="253111"/>
                </a:lnTo>
                <a:lnTo>
                  <a:pt x="170561" y="246887"/>
                </a:lnTo>
                <a:lnTo>
                  <a:pt x="156451" y="241574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98134" y="2808985"/>
            <a:ext cx="209550" cy="211454"/>
          </a:xfrm>
          <a:custGeom>
            <a:avLst/>
            <a:gdLst/>
            <a:ahLst/>
            <a:cxnLst/>
            <a:rect l="l" t="t" r="r" b="b"/>
            <a:pathLst>
              <a:path w="209550" h="211455">
                <a:moveTo>
                  <a:pt x="134300" y="156977"/>
                </a:moveTo>
                <a:lnTo>
                  <a:pt x="45847" y="186816"/>
                </a:lnTo>
                <a:lnTo>
                  <a:pt x="42290" y="194182"/>
                </a:lnTo>
                <a:lnTo>
                  <a:pt x="44576" y="201040"/>
                </a:lnTo>
                <a:lnTo>
                  <a:pt x="46862" y="207771"/>
                </a:lnTo>
                <a:lnTo>
                  <a:pt x="54228" y="211455"/>
                </a:lnTo>
                <a:lnTo>
                  <a:pt x="186125" y="166877"/>
                </a:lnTo>
                <a:lnTo>
                  <a:pt x="180720" y="166877"/>
                </a:lnTo>
                <a:lnTo>
                  <a:pt x="162813" y="163321"/>
                </a:lnTo>
                <a:lnTo>
                  <a:pt x="141224" y="158750"/>
                </a:lnTo>
                <a:lnTo>
                  <a:pt x="134300" y="156977"/>
                </a:lnTo>
                <a:close/>
              </a:path>
              <a:path w="209550" h="211455">
                <a:moveTo>
                  <a:pt x="156922" y="149338"/>
                </a:moveTo>
                <a:lnTo>
                  <a:pt x="134300" y="156977"/>
                </a:lnTo>
                <a:lnTo>
                  <a:pt x="141224" y="158750"/>
                </a:lnTo>
                <a:lnTo>
                  <a:pt x="162813" y="163321"/>
                </a:lnTo>
                <a:lnTo>
                  <a:pt x="180720" y="166877"/>
                </a:lnTo>
                <a:lnTo>
                  <a:pt x="181241" y="164211"/>
                </a:lnTo>
                <a:lnTo>
                  <a:pt x="175005" y="164211"/>
                </a:lnTo>
                <a:lnTo>
                  <a:pt x="156922" y="149338"/>
                </a:lnTo>
                <a:close/>
              </a:path>
              <a:path w="209550" h="211455">
                <a:moveTo>
                  <a:pt x="82930" y="54863"/>
                </a:moveTo>
                <a:lnTo>
                  <a:pt x="74675" y="55625"/>
                </a:lnTo>
                <a:lnTo>
                  <a:pt x="70230" y="61213"/>
                </a:lnTo>
                <a:lnTo>
                  <a:pt x="65659" y="66675"/>
                </a:lnTo>
                <a:lnTo>
                  <a:pt x="133438" y="130024"/>
                </a:lnTo>
                <a:lnTo>
                  <a:pt x="185674" y="141477"/>
                </a:lnTo>
                <a:lnTo>
                  <a:pt x="180720" y="166877"/>
                </a:lnTo>
                <a:lnTo>
                  <a:pt x="186125" y="166877"/>
                </a:lnTo>
                <a:lnTo>
                  <a:pt x="209423" y="159003"/>
                </a:lnTo>
                <a:lnTo>
                  <a:pt x="88391" y="59436"/>
                </a:lnTo>
                <a:lnTo>
                  <a:pt x="82930" y="54863"/>
                </a:lnTo>
                <a:close/>
              </a:path>
              <a:path w="209550" h="211455">
                <a:moveTo>
                  <a:pt x="179069" y="141858"/>
                </a:moveTo>
                <a:lnTo>
                  <a:pt x="156922" y="149338"/>
                </a:lnTo>
                <a:lnTo>
                  <a:pt x="175005" y="164211"/>
                </a:lnTo>
                <a:lnTo>
                  <a:pt x="179069" y="141858"/>
                </a:lnTo>
                <a:close/>
              </a:path>
              <a:path w="209550" h="211455">
                <a:moveTo>
                  <a:pt x="185599" y="141858"/>
                </a:moveTo>
                <a:lnTo>
                  <a:pt x="179069" y="141858"/>
                </a:lnTo>
                <a:lnTo>
                  <a:pt x="175005" y="164211"/>
                </a:lnTo>
                <a:lnTo>
                  <a:pt x="181241" y="164211"/>
                </a:lnTo>
                <a:lnTo>
                  <a:pt x="185599" y="141858"/>
                </a:lnTo>
                <a:close/>
              </a:path>
              <a:path w="209550" h="211455">
                <a:moveTo>
                  <a:pt x="25653" y="0"/>
                </a:moveTo>
                <a:lnTo>
                  <a:pt x="0" y="4063"/>
                </a:lnTo>
                <a:lnTo>
                  <a:pt x="2539" y="19684"/>
                </a:lnTo>
                <a:lnTo>
                  <a:pt x="5334" y="35306"/>
                </a:lnTo>
                <a:lnTo>
                  <a:pt x="19430" y="81152"/>
                </a:lnTo>
                <a:lnTo>
                  <a:pt x="27431" y="95884"/>
                </a:lnTo>
                <a:lnTo>
                  <a:pt x="27686" y="96393"/>
                </a:lnTo>
                <a:lnTo>
                  <a:pt x="57403" y="126618"/>
                </a:lnTo>
                <a:lnTo>
                  <a:pt x="100456" y="147193"/>
                </a:lnTo>
                <a:lnTo>
                  <a:pt x="134300" y="156977"/>
                </a:lnTo>
                <a:lnTo>
                  <a:pt x="156922" y="149338"/>
                </a:lnTo>
                <a:lnTo>
                  <a:pt x="133438" y="130024"/>
                </a:lnTo>
                <a:lnTo>
                  <a:pt x="128015" y="128650"/>
                </a:lnTo>
                <a:lnTo>
                  <a:pt x="109854" y="123189"/>
                </a:lnTo>
                <a:lnTo>
                  <a:pt x="72643" y="105663"/>
                </a:lnTo>
                <a:lnTo>
                  <a:pt x="49931" y="82803"/>
                </a:lnTo>
                <a:lnTo>
                  <a:pt x="49784" y="82803"/>
                </a:lnTo>
                <a:lnTo>
                  <a:pt x="48767" y="81280"/>
                </a:lnTo>
                <a:lnTo>
                  <a:pt x="48927" y="81280"/>
                </a:lnTo>
                <a:lnTo>
                  <a:pt x="43434" y="71500"/>
                </a:lnTo>
                <a:lnTo>
                  <a:pt x="38226" y="58800"/>
                </a:lnTo>
                <a:lnTo>
                  <a:pt x="34162" y="45212"/>
                </a:lnTo>
                <a:lnTo>
                  <a:pt x="30861" y="30733"/>
                </a:lnTo>
                <a:lnTo>
                  <a:pt x="28066" y="15620"/>
                </a:lnTo>
                <a:lnTo>
                  <a:pt x="25653" y="0"/>
                </a:lnTo>
                <a:close/>
              </a:path>
              <a:path w="209550" h="211455">
                <a:moveTo>
                  <a:pt x="133438" y="130024"/>
                </a:moveTo>
                <a:lnTo>
                  <a:pt x="156922" y="149338"/>
                </a:lnTo>
                <a:lnTo>
                  <a:pt x="179069" y="141858"/>
                </a:lnTo>
                <a:lnTo>
                  <a:pt x="185599" y="141858"/>
                </a:lnTo>
                <a:lnTo>
                  <a:pt x="185674" y="141477"/>
                </a:lnTo>
                <a:lnTo>
                  <a:pt x="168275" y="138049"/>
                </a:lnTo>
                <a:lnTo>
                  <a:pt x="147574" y="133603"/>
                </a:lnTo>
                <a:lnTo>
                  <a:pt x="133438" y="130024"/>
                </a:lnTo>
                <a:close/>
              </a:path>
              <a:path w="209550" h="211455">
                <a:moveTo>
                  <a:pt x="48767" y="81280"/>
                </a:moveTo>
                <a:lnTo>
                  <a:pt x="49784" y="82803"/>
                </a:lnTo>
                <a:lnTo>
                  <a:pt x="49373" y="82072"/>
                </a:lnTo>
                <a:lnTo>
                  <a:pt x="48767" y="81280"/>
                </a:lnTo>
                <a:close/>
              </a:path>
              <a:path w="209550" h="211455">
                <a:moveTo>
                  <a:pt x="49373" y="82072"/>
                </a:moveTo>
                <a:lnTo>
                  <a:pt x="49784" y="82803"/>
                </a:lnTo>
                <a:lnTo>
                  <a:pt x="49931" y="82803"/>
                </a:lnTo>
                <a:lnTo>
                  <a:pt x="49373" y="82072"/>
                </a:lnTo>
                <a:close/>
              </a:path>
              <a:path w="209550" h="211455">
                <a:moveTo>
                  <a:pt x="48927" y="81280"/>
                </a:moveTo>
                <a:lnTo>
                  <a:pt x="48767" y="81280"/>
                </a:lnTo>
                <a:lnTo>
                  <a:pt x="49373" y="82072"/>
                </a:lnTo>
                <a:lnTo>
                  <a:pt x="48927" y="8128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0608" y="1310311"/>
            <a:ext cx="4215765" cy="2985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70" dirty="0">
                <a:solidFill>
                  <a:srgbClr val="D9D9D9"/>
                </a:solidFill>
                <a:latin typeface="FZLTZHB--B51-0"/>
                <a:cs typeface="FZLTZHB--B51-0"/>
              </a:rPr>
              <a:t>TempSt</a:t>
            </a:r>
            <a:r>
              <a:rPr sz="14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=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14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400" dirty="0">
                <a:solidFill>
                  <a:srgbClr val="D9D9D9"/>
                </a:solidFill>
                <a:latin typeface="Arial Unicode MS"/>
                <a:cs typeface="Arial Unicode MS"/>
              </a:rPr>
              <a:t>请输入带有符号的温度值</a:t>
            </a:r>
            <a:r>
              <a:rPr sz="1400" spc="-5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1400" spc="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14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i="1" spc="-8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f </a:t>
            </a:r>
            <a:r>
              <a:rPr sz="1400" b="1" spc="-235" dirty="0">
                <a:latin typeface="FZLTZHB--B51-0"/>
                <a:cs typeface="FZLTZHB--B51-0"/>
              </a:rPr>
              <a:t>T</a:t>
            </a:r>
            <a:r>
              <a:rPr sz="1400" b="1" spc="-170" dirty="0">
                <a:latin typeface="FZLTZHB--B51-0"/>
                <a:cs typeface="FZLTZHB--B51-0"/>
              </a:rPr>
              <a:t>e</a:t>
            </a:r>
            <a:r>
              <a:rPr sz="1400" b="1" spc="-625" dirty="0">
                <a:latin typeface="FZLTZHB--B51-0"/>
                <a:cs typeface="FZLTZHB--B51-0"/>
              </a:rPr>
              <a:t>m</a:t>
            </a:r>
            <a:r>
              <a:rPr sz="1400" b="1" spc="-160" dirty="0">
                <a:latin typeface="FZLTZHB--B51-0"/>
                <a:cs typeface="FZLTZHB--B51-0"/>
              </a:rPr>
              <a:t>p</a:t>
            </a:r>
            <a:r>
              <a:rPr sz="1400" b="1" spc="-310" dirty="0">
                <a:latin typeface="FZLTZHB--B51-0"/>
                <a:cs typeface="FZLTZHB--B51-0"/>
              </a:rPr>
              <a:t>S</a:t>
            </a:r>
            <a:r>
              <a:rPr sz="1400" b="1" spc="250" dirty="0">
                <a:latin typeface="FZLTZHB--B51-0"/>
                <a:cs typeface="FZLTZHB--B51-0"/>
              </a:rPr>
              <a:t>t</a:t>
            </a:r>
            <a:r>
              <a:rPr sz="1400" b="1" spc="160" dirty="0">
                <a:latin typeface="FZLTZHB--B51-0"/>
                <a:cs typeface="FZLTZHB--B51-0"/>
              </a:rPr>
              <a:t>r</a:t>
            </a:r>
            <a:r>
              <a:rPr sz="1400" b="1" spc="290" dirty="0">
                <a:latin typeface="FZLTZHB--B51-0"/>
                <a:cs typeface="FZLTZHB--B51-0"/>
              </a:rPr>
              <a:t>[</a:t>
            </a:r>
            <a:r>
              <a:rPr sz="1400" b="1" spc="-175" dirty="0">
                <a:latin typeface="FZLTZHB--B51-0"/>
                <a:cs typeface="FZLTZHB--B51-0"/>
              </a:rPr>
              <a:t>-</a:t>
            </a:r>
            <a:r>
              <a:rPr sz="1400" b="1" spc="30" dirty="0">
                <a:latin typeface="FZLTZHB--B51-0"/>
                <a:cs typeface="FZLTZHB--B51-0"/>
              </a:rPr>
              <a:t>1</a:t>
            </a:r>
            <a:r>
              <a:rPr sz="1400" b="1" spc="280" dirty="0">
                <a:latin typeface="FZLTZHB--B51-0"/>
                <a:cs typeface="FZLTZHB--B51-0"/>
              </a:rPr>
              <a:t>]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10" dirty="0">
                <a:latin typeface="FZLTZHB--B51-0"/>
                <a:cs typeface="FZLTZHB--B51-0"/>
              </a:rPr>
              <a:t> 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400" b="1" spc="285" dirty="0">
                <a:latin typeface="FZLTZHB--B51-0"/>
                <a:cs typeface="FZLTZHB--B51-0"/>
              </a:rPr>
              <a:t>[</a:t>
            </a:r>
            <a:r>
              <a:rPr sz="1400" b="1" spc="45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-204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315" dirty="0">
                <a:latin typeface="FZLTZHB--B51-0"/>
                <a:cs typeface="FZLTZHB--B51-0"/>
              </a:rPr>
              <a:t>,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-5" dirty="0">
                <a:latin typeface="FZLTZHB--B51-0"/>
                <a:cs typeface="FZLTZHB--B51-0"/>
              </a:rPr>
              <a:t> </a:t>
            </a:r>
            <a:r>
              <a:rPr sz="1400" b="1" spc="45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28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280" dirty="0">
                <a:latin typeface="FZLTZHB--B51-0"/>
                <a:cs typeface="FZLTZHB--B51-0"/>
              </a:rPr>
              <a:t>]: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40"/>
              </a:spcBef>
            </a:pPr>
            <a:r>
              <a:rPr sz="14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C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=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(e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14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4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1400" b="1" spc="21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1400" b="1" spc="-315" dirty="0">
                <a:solidFill>
                  <a:srgbClr val="D9D9D9"/>
                </a:solidFill>
                <a:latin typeface="FZLTZHB--B51-0"/>
                <a:cs typeface="FZLTZHB--B51-0"/>
              </a:rPr>
              <a:t>emp</a:t>
            </a:r>
            <a:r>
              <a:rPr sz="1400" b="1" spc="-3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14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tr</a:t>
            </a:r>
            <a:r>
              <a:rPr sz="14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14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4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4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4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1400" b="1" spc="21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 </a:t>
            </a:r>
            <a:r>
              <a:rPr sz="14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 </a:t>
            </a:r>
            <a:r>
              <a:rPr sz="14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400" b="1" spc="110" dirty="0">
                <a:solidFill>
                  <a:srgbClr val="D9D9D9"/>
                </a:solidFill>
                <a:latin typeface="FZLTZHB--B51-0"/>
                <a:cs typeface="FZLTZHB--B51-0"/>
              </a:rPr>
              <a:t>2)/</a:t>
            </a:r>
            <a:r>
              <a:rPr sz="14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400" b="1" spc="30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35"/>
              </a:spcBef>
            </a:pPr>
            <a:r>
              <a:rPr sz="14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1400" dirty="0">
                <a:solidFill>
                  <a:srgbClr val="D9D9D9"/>
                </a:solidFill>
                <a:latin typeface="Arial Unicode MS"/>
                <a:cs typeface="Arial Unicode MS"/>
              </a:rPr>
              <a:t>转换后的温度是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14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4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}C"</a:t>
            </a:r>
            <a:r>
              <a:rPr sz="14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orm</a:t>
            </a:r>
            <a:r>
              <a:rPr sz="14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4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14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400" b="1" spc="215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14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240" dirty="0">
                <a:latin typeface="FZLTZHB--B51-0"/>
                <a:cs typeface="FZLTZHB--B51-0"/>
              </a:rPr>
              <a:t>T</a:t>
            </a:r>
            <a:r>
              <a:rPr sz="1400" b="1" spc="-155" dirty="0">
                <a:latin typeface="FZLTZHB--B51-0"/>
                <a:cs typeface="FZLTZHB--B51-0"/>
              </a:rPr>
              <a:t>e</a:t>
            </a:r>
            <a:r>
              <a:rPr sz="1400" b="1" spc="-245" dirty="0">
                <a:latin typeface="FZLTZHB--B51-0"/>
                <a:cs typeface="FZLTZHB--B51-0"/>
              </a:rPr>
              <a:t>mpS</a:t>
            </a:r>
            <a:r>
              <a:rPr sz="1400" b="1" spc="-110" dirty="0">
                <a:latin typeface="FZLTZHB--B51-0"/>
                <a:cs typeface="FZLTZHB--B51-0"/>
              </a:rPr>
              <a:t>t</a:t>
            </a:r>
            <a:r>
              <a:rPr sz="1400" b="1" spc="175" dirty="0">
                <a:latin typeface="FZLTZHB--B51-0"/>
                <a:cs typeface="FZLTZHB--B51-0"/>
              </a:rPr>
              <a:t>r</a:t>
            </a:r>
            <a:r>
              <a:rPr sz="1400" b="1" spc="270" dirty="0">
                <a:latin typeface="FZLTZHB--B51-0"/>
                <a:cs typeface="FZLTZHB--B51-0"/>
              </a:rPr>
              <a:t>[</a:t>
            </a:r>
            <a:r>
              <a:rPr sz="1400" b="1" spc="-175" dirty="0">
                <a:latin typeface="FZLTZHB--B51-0"/>
                <a:cs typeface="FZLTZHB--B51-0"/>
              </a:rPr>
              <a:t>-</a:t>
            </a:r>
            <a:r>
              <a:rPr sz="1400" b="1" spc="195" dirty="0">
                <a:latin typeface="FZLTZHB--B51-0"/>
                <a:cs typeface="FZLTZHB--B51-0"/>
              </a:rPr>
              <a:t>1</a:t>
            </a:r>
            <a:r>
              <a:rPr sz="1400" b="1" spc="125" dirty="0">
                <a:latin typeface="FZLTZHB--B51-0"/>
                <a:cs typeface="FZLTZHB--B51-0"/>
              </a:rPr>
              <a:t>]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i="1" spc="-8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280" dirty="0">
                <a:latin typeface="FZLTZHB--B51-0"/>
                <a:cs typeface="FZLTZHB--B51-0"/>
              </a:rPr>
              <a:t>[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1400" b="1" spc="315" dirty="0">
                <a:latin typeface="FZLTZHB--B51-0"/>
                <a:cs typeface="FZLTZHB--B51-0"/>
              </a:rPr>
              <a:t>,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175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1400" b="1" spc="295" dirty="0">
                <a:latin typeface="FZLTZHB--B51-0"/>
                <a:cs typeface="FZLTZHB--B51-0"/>
              </a:rPr>
              <a:t>]: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35"/>
              </a:spcBef>
            </a:pPr>
            <a:r>
              <a:rPr sz="14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F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=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4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-17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4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400" b="1" spc="-17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4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14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4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4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4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1400" b="1" spc="-1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400" b="1" spc="-640" dirty="0">
                <a:solidFill>
                  <a:srgbClr val="D9D9D9"/>
                </a:solidFill>
                <a:latin typeface="FZLTZHB--B51-0"/>
                <a:cs typeface="FZLTZHB--B51-0"/>
              </a:rPr>
              <a:t>m</a:t>
            </a:r>
            <a:r>
              <a:rPr sz="1400" b="1" spc="-16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400" b="1" spc="-29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1400" b="1" spc="23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14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400" b="1" spc="27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4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4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4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4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14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400" b="1" spc="-14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35"/>
              </a:spcBef>
            </a:pPr>
            <a:r>
              <a:rPr sz="14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1400" dirty="0">
                <a:solidFill>
                  <a:srgbClr val="D9D9D9"/>
                </a:solidFill>
                <a:latin typeface="Arial Unicode MS"/>
                <a:cs typeface="Arial Unicode MS"/>
              </a:rPr>
              <a:t>转换后的温度是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14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4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}F"</a:t>
            </a:r>
            <a:r>
              <a:rPr sz="14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orm</a:t>
            </a:r>
            <a:r>
              <a:rPr sz="14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4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14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215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14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1400" b="1" spc="300" dirty="0">
                <a:latin typeface="FZLTZHB--B51-0"/>
                <a:cs typeface="FZLTZHB--B51-0"/>
              </a:rPr>
              <a:t>: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35"/>
              </a:spcBef>
            </a:pPr>
            <a:r>
              <a:rPr sz="14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1400" dirty="0">
                <a:solidFill>
                  <a:srgbClr val="D9D9D9"/>
                </a:solidFill>
                <a:latin typeface="Arial Unicode MS"/>
                <a:cs typeface="Arial Unicode MS"/>
              </a:rPr>
              <a:t>输入格式错误</a:t>
            </a:r>
            <a:r>
              <a:rPr sz="14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14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单层缩进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35" dirty="0"/>
              <a:t>DAR</a:t>
            </a:r>
            <a:r>
              <a:rPr spc="-300" dirty="0"/>
              <a:t>T</a:t>
            </a:r>
            <a:r>
              <a:rPr spc="-305" dirty="0"/>
              <a:t>S</a:t>
            </a:r>
            <a:r>
              <a:rPr dirty="0"/>
              <a:t> </a:t>
            </a:r>
            <a:r>
              <a:rPr spc="-5" dirty="0"/>
              <a:t> </a:t>
            </a:r>
            <a:r>
              <a:rPr spc="-165" dirty="0"/>
              <a:t>=</a:t>
            </a:r>
            <a:r>
              <a:rPr dirty="0"/>
              <a:t> </a:t>
            </a:r>
            <a:r>
              <a:rPr spc="5" dirty="0"/>
              <a:t> </a:t>
            </a:r>
            <a:r>
              <a:rPr spc="-100" dirty="0"/>
              <a:t>10</a:t>
            </a:r>
            <a:r>
              <a:rPr spc="-105" dirty="0"/>
              <a:t>0</a:t>
            </a:r>
            <a:r>
              <a:rPr spc="-170" dirty="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pc="100" dirty="0"/>
              <a:t>hits  </a:t>
            </a:r>
            <a:r>
              <a:rPr spc="-165" dirty="0"/>
              <a:t>= </a:t>
            </a:r>
            <a:r>
              <a:rPr spc="5" dirty="0"/>
              <a:t> </a:t>
            </a:r>
            <a:r>
              <a:rPr spc="-15" dirty="0"/>
              <a:t>0.0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pc="-125" dirty="0"/>
              <a:t>c</a:t>
            </a:r>
            <a:r>
              <a:rPr spc="409" dirty="0"/>
              <a:t>l</a:t>
            </a:r>
            <a:r>
              <a:rPr spc="-165" dirty="0"/>
              <a:t>o</a:t>
            </a:r>
            <a:r>
              <a:rPr spc="-110" dirty="0"/>
              <a:t>c</a:t>
            </a:r>
            <a:r>
              <a:rPr spc="-130" dirty="0"/>
              <a:t>k</a:t>
            </a:r>
            <a:r>
              <a:rPr spc="225" dirty="0"/>
              <a:t>(</a:t>
            </a:r>
            <a:r>
              <a:rPr spc="220" dirty="0"/>
              <a:t>)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i="1" spc="-7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i="1" spc="-6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405" dirty="0">
                <a:solidFill>
                  <a:srgbClr val="000000"/>
                </a:solidFill>
              </a:rPr>
              <a:t>i</a:t>
            </a:r>
            <a:r>
              <a:rPr dirty="0">
                <a:solidFill>
                  <a:srgbClr val="000000"/>
                </a:solidFill>
              </a:rPr>
              <a:t>  </a:t>
            </a: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i="1" spc="-7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5" dirty="0">
                <a:solidFill>
                  <a:srgbClr val="000000"/>
                </a:solidFill>
              </a:rPr>
              <a:t>r</a:t>
            </a:r>
            <a:r>
              <a:rPr spc="15" dirty="0">
                <a:solidFill>
                  <a:srgbClr val="000000"/>
                </a:solidFill>
              </a:rPr>
              <a:t>a</a:t>
            </a:r>
            <a:r>
              <a:rPr spc="-165" dirty="0">
                <a:solidFill>
                  <a:srgbClr val="000000"/>
                </a:solidFill>
              </a:rPr>
              <a:t>n</a:t>
            </a:r>
            <a:r>
              <a:rPr spc="-160" dirty="0">
                <a:solidFill>
                  <a:srgbClr val="000000"/>
                </a:solidFill>
              </a:rPr>
              <a:t>g</a:t>
            </a:r>
            <a:r>
              <a:rPr spc="-155" dirty="0">
                <a:solidFill>
                  <a:srgbClr val="000000"/>
                </a:solidFill>
              </a:rPr>
              <a:t>e</a:t>
            </a:r>
            <a:r>
              <a:rPr spc="220" dirty="0">
                <a:solidFill>
                  <a:srgbClr val="000000"/>
                </a:solidFill>
              </a:rPr>
              <a:t>(</a:t>
            </a:r>
            <a:r>
              <a:rPr spc="175" dirty="0">
                <a:solidFill>
                  <a:srgbClr val="000000"/>
                </a:solidFill>
              </a:rPr>
              <a:t>1,</a:t>
            </a:r>
            <a:r>
              <a:rPr dirty="0">
                <a:solidFill>
                  <a:srgbClr val="000000"/>
                </a:solidFill>
              </a:rPr>
              <a:t>  </a:t>
            </a:r>
            <a:r>
              <a:rPr spc="-375" dirty="0">
                <a:solidFill>
                  <a:srgbClr val="000000"/>
                </a:solidFill>
              </a:rPr>
              <a:t>D</a:t>
            </a:r>
            <a:r>
              <a:rPr spc="-340" dirty="0">
                <a:solidFill>
                  <a:srgbClr val="000000"/>
                </a:solidFill>
              </a:rPr>
              <a:t>A</a:t>
            </a:r>
            <a:r>
              <a:rPr spc="-345" dirty="0">
                <a:solidFill>
                  <a:srgbClr val="000000"/>
                </a:solidFill>
              </a:rPr>
              <a:t>R</a:t>
            </a:r>
            <a:r>
              <a:rPr spc="-240" dirty="0">
                <a:solidFill>
                  <a:srgbClr val="000000"/>
                </a:solidFill>
              </a:rPr>
              <a:t>T</a:t>
            </a:r>
            <a:r>
              <a:rPr spc="-55" dirty="0">
                <a:solidFill>
                  <a:srgbClr val="000000"/>
                </a:solidFill>
              </a:rPr>
              <a:t>S</a:t>
            </a:r>
            <a:r>
              <a:rPr spc="-45" dirty="0">
                <a:solidFill>
                  <a:srgbClr val="000000"/>
                </a:solidFill>
              </a:rPr>
              <a:t>)</a:t>
            </a:r>
            <a:r>
              <a:rPr spc="300" dirty="0">
                <a:solidFill>
                  <a:srgbClr val="000000"/>
                </a:solidFill>
              </a:rPr>
              <a:t>:</a:t>
            </a:r>
          </a:p>
          <a:p>
            <a:pPr marL="405765" marR="584200">
              <a:lnSpc>
                <a:spcPct val="120000"/>
              </a:lnSpc>
            </a:pPr>
            <a:r>
              <a:rPr spc="105" dirty="0"/>
              <a:t>x, </a:t>
            </a:r>
            <a:r>
              <a:rPr spc="5" dirty="0"/>
              <a:t> </a:t>
            </a:r>
            <a:r>
              <a:rPr spc="-75" dirty="0"/>
              <a:t>y</a:t>
            </a:r>
            <a:r>
              <a:rPr dirty="0"/>
              <a:t>  </a:t>
            </a:r>
            <a:r>
              <a:rPr spc="-165" dirty="0"/>
              <a:t>=</a:t>
            </a:r>
            <a:r>
              <a:rPr dirty="0"/>
              <a:t>  </a:t>
            </a:r>
            <a:r>
              <a:rPr spc="175" dirty="0"/>
              <a:t>r</a:t>
            </a:r>
            <a:r>
              <a:rPr spc="-160" dirty="0"/>
              <a:t>an</a:t>
            </a:r>
            <a:r>
              <a:rPr spc="-150" dirty="0"/>
              <a:t>d</a:t>
            </a:r>
            <a:r>
              <a:rPr spc="-100" dirty="0"/>
              <a:t>om(</a:t>
            </a:r>
            <a:r>
              <a:rPr spc="-55" dirty="0"/>
              <a:t>)</a:t>
            </a:r>
            <a:r>
              <a:rPr spc="315" dirty="0"/>
              <a:t>,</a:t>
            </a:r>
            <a:r>
              <a:rPr dirty="0"/>
              <a:t> </a:t>
            </a:r>
            <a:r>
              <a:rPr spc="-5" dirty="0"/>
              <a:t> </a:t>
            </a:r>
            <a:r>
              <a:rPr spc="175" dirty="0"/>
              <a:t>r</a:t>
            </a:r>
            <a:r>
              <a:rPr spc="-160" dirty="0"/>
              <a:t>and</a:t>
            </a:r>
            <a:r>
              <a:rPr spc="-155" dirty="0"/>
              <a:t>o</a:t>
            </a:r>
            <a:r>
              <a:rPr spc="-625" dirty="0"/>
              <a:t>m</a:t>
            </a:r>
            <a:r>
              <a:rPr spc="215" dirty="0"/>
              <a:t>()</a:t>
            </a:r>
            <a:r>
              <a:rPr spc="150" dirty="0"/>
              <a:t> </a:t>
            </a:r>
            <a:r>
              <a:rPr spc="50" dirty="0"/>
              <a:t>di</a:t>
            </a:r>
            <a:r>
              <a:rPr spc="75" dirty="0"/>
              <a:t>s</a:t>
            </a:r>
            <a:r>
              <a:rPr spc="245" dirty="0"/>
              <a:t>t</a:t>
            </a:r>
            <a:r>
              <a:rPr dirty="0"/>
              <a:t>  </a:t>
            </a:r>
            <a:r>
              <a:rPr spc="-165" dirty="0"/>
              <a:t>=</a:t>
            </a:r>
            <a:r>
              <a:rPr dirty="0"/>
              <a:t>  </a:t>
            </a:r>
            <a:r>
              <a:rPr spc="-80" dirty="0"/>
              <a:t>s</a:t>
            </a:r>
            <a:r>
              <a:rPr spc="90" dirty="0"/>
              <a:t>qr</a:t>
            </a:r>
            <a:r>
              <a:rPr spc="70" dirty="0"/>
              <a:t>t</a:t>
            </a:r>
            <a:r>
              <a:rPr spc="85" dirty="0"/>
              <a:t>(x**</a:t>
            </a:r>
            <a:r>
              <a:rPr spc="-145" dirty="0"/>
              <a:t>2</a:t>
            </a:r>
            <a:r>
              <a:rPr dirty="0"/>
              <a:t> </a:t>
            </a:r>
            <a:r>
              <a:rPr spc="-5" dirty="0"/>
              <a:t> </a:t>
            </a:r>
            <a:r>
              <a:rPr spc="-180" dirty="0"/>
              <a:t>+</a:t>
            </a:r>
            <a:r>
              <a:rPr dirty="0"/>
              <a:t> </a:t>
            </a:r>
            <a:r>
              <a:rPr spc="5" dirty="0"/>
              <a:t> </a:t>
            </a:r>
            <a:r>
              <a:rPr spc="50" dirty="0"/>
              <a:t>y**</a:t>
            </a:r>
            <a:r>
              <a:rPr spc="-140" dirty="0"/>
              <a:t>2</a:t>
            </a:r>
            <a:r>
              <a:rPr spc="215" dirty="0"/>
              <a:t>)</a:t>
            </a:r>
            <a:r>
              <a:rPr spc="150" dirty="0"/>
              <a:t> </a:t>
            </a:r>
            <a:r>
              <a:rPr i="1" spc="-8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i="1" spc="-6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-170" dirty="0">
                <a:solidFill>
                  <a:srgbClr val="000000"/>
                </a:solidFill>
              </a:rPr>
              <a:t>d</a:t>
            </a:r>
            <a:r>
              <a:rPr spc="409" dirty="0">
                <a:solidFill>
                  <a:srgbClr val="000000"/>
                </a:solidFill>
              </a:rPr>
              <a:t>i</a:t>
            </a:r>
            <a:r>
              <a:rPr spc="-90" dirty="0">
                <a:solidFill>
                  <a:srgbClr val="000000"/>
                </a:solidFill>
              </a:rPr>
              <a:t>s</a:t>
            </a:r>
            <a:r>
              <a:rPr spc="245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-190" dirty="0">
                <a:solidFill>
                  <a:srgbClr val="000000"/>
                </a:solidFill>
              </a:rPr>
              <a:t>&lt;</a:t>
            </a:r>
            <a:r>
              <a:rPr spc="-175"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30" dirty="0">
                <a:solidFill>
                  <a:srgbClr val="000000"/>
                </a:solidFill>
              </a:rPr>
              <a:t>1</a:t>
            </a:r>
            <a:r>
              <a:rPr spc="305" dirty="0">
                <a:solidFill>
                  <a:srgbClr val="000000"/>
                </a:solidFill>
              </a:rPr>
              <a:t>.</a:t>
            </a:r>
            <a:r>
              <a:rPr spc="-175" dirty="0">
                <a:solidFill>
                  <a:srgbClr val="000000"/>
                </a:solidFill>
              </a:rPr>
              <a:t>0</a:t>
            </a:r>
            <a:r>
              <a:rPr spc="300" dirty="0">
                <a:solidFill>
                  <a:srgbClr val="000000"/>
                </a:solidFill>
              </a:rPr>
              <a:t>:</a:t>
            </a:r>
          </a:p>
          <a:p>
            <a:pPr marL="12700" marR="1273175" indent="688340">
              <a:lnSpc>
                <a:spcPct val="120000"/>
              </a:lnSpc>
            </a:pPr>
            <a:r>
              <a:rPr spc="100" dirty="0"/>
              <a:t>hits </a:t>
            </a:r>
            <a:r>
              <a:rPr spc="10" dirty="0"/>
              <a:t> </a:t>
            </a:r>
            <a:r>
              <a:rPr spc="-165" dirty="0"/>
              <a:t>=</a:t>
            </a:r>
            <a:r>
              <a:rPr dirty="0"/>
              <a:t>  </a:t>
            </a:r>
            <a:r>
              <a:rPr spc="-160" dirty="0"/>
              <a:t>h</a:t>
            </a:r>
            <a:r>
              <a:rPr spc="190" dirty="0"/>
              <a:t>its</a:t>
            </a:r>
            <a:r>
              <a:rPr dirty="0"/>
              <a:t>  </a:t>
            </a:r>
            <a:r>
              <a:rPr spc="-180" dirty="0"/>
              <a:t>+</a:t>
            </a:r>
            <a:r>
              <a:rPr dirty="0"/>
              <a:t> </a:t>
            </a:r>
            <a:r>
              <a:rPr spc="-5" dirty="0"/>
              <a:t> </a:t>
            </a:r>
            <a:r>
              <a:rPr spc="35" dirty="0"/>
              <a:t>1</a:t>
            </a:r>
            <a:r>
              <a:rPr spc="20" dirty="0"/>
              <a:t> </a:t>
            </a:r>
            <a:r>
              <a:rPr spc="120" dirty="0"/>
              <a:t>pi</a:t>
            </a:r>
            <a:r>
              <a:rPr dirty="0"/>
              <a:t> </a:t>
            </a:r>
            <a:r>
              <a:rPr spc="-5" dirty="0"/>
              <a:t> </a:t>
            </a:r>
            <a:r>
              <a:rPr spc="-165" dirty="0"/>
              <a:t>=</a:t>
            </a:r>
            <a:r>
              <a:rPr dirty="0"/>
              <a:t>  </a:t>
            </a:r>
            <a:r>
              <a:rPr spc="-170" dirty="0"/>
              <a:t>4</a:t>
            </a:r>
            <a:r>
              <a:rPr dirty="0"/>
              <a:t> </a:t>
            </a:r>
            <a:r>
              <a:rPr spc="5" dirty="0"/>
              <a:t> </a:t>
            </a:r>
            <a:r>
              <a:rPr spc="114" dirty="0"/>
              <a:t>*</a:t>
            </a:r>
            <a:r>
              <a:rPr dirty="0"/>
              <a:t> </a:t>
            </a:r>
            <a:r>
              <a:rPr spc="-5" dirty="0"/>
              <a:t> </a:t>
            </a:r>
            <a:r>
              <a:rPr spc="20" dirty="0"/>
              <a:t>(</a:t>
            </a:r>
            <a:r>
              <a:rPr spc="40" dirty="0"/>
              <a:t>h</a:t>
            </a:r>
            <a:r>
              <a:rPr spc="409" dirty="0"/>
              <a:t>i</a:t>
            </a:r>
            <a:r>
              <a:rPr spc="190" dirty="0"/>
              <a:t>ts</a:t>
            </a:r>
            <a:r>
              <a:rPr spc="125" dirty="0"/>
              <a:t>/</a:t>
            </a:r>
            <a:r>
              <a:rPr spc="-335" dirty="0"/>
              <a:t>DAR</a:t>
            </a:r>
            <a:r>
              <a:rPr spc="-300" dirty="0"/>
              <a:t>T</a:t>
            </a:r>
            <a:r>
              <a:rPr spc="-45" dirty="0"/>
              <a:t>S)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pc="-170" dirty="0"/>
              <a:t>p</a:t>
            </a:r>
            <a:r>
              <a:rPr spc="170" dirty="0"/>
              <a:t>rint("</a:t>
            </a:r>
            <a:r>
              <a:rPr spc="50" dirty="0"/>
              <a:t>Pi</a:t>
            </a:r>
            <a:r>
              <a:rPr b="0" dirty="0">
                <a:latin typeface="Arial Unicode MS"/>
                <a:cs typeface="Arial Unicode MS"/>
              </a:rPr>
              <a:t>的值是</a:t>
            </a:r>
            <a:r>
              <a:rPr b="0" spc="75" dirty="0">
                <a:latin typeface="Arial Unicode MS"/>
                <a:cs typeface="Arial Unicode MS"/>
              </a:rPr>
              <a:t> </a:t>
            </a:r>
            <a:r>
              <a:rPr spc="170" dirty="0"/>
              <a:t>{:.2f}F".</a:t>
            </a:r>
            <a:r>
              <a:rPr spc="145" dirty="0"/>
              <a:t>f</a:t>
            </a:r>
            <a:r>
              <a:rPr spc="-150" dirty="0"/>
              <a:t>o</a:t>
            </a:r>
            <a:r>
              <a:rPr spc="-145" dirty="0"/>
              <a:t>r</a:t>
            </a:r>
            <a:r>
              <a:rPr spc="-320" dirty="0"/>
              <a:t>m</a:t>
            </a:r>
            <a:r>
              <a:rPr spc="55" dirty="0"/>
              <a:t>a</a:t>
            </a:r>
            <a:r>
              <a:rPr spc="35" dirty="0"/>
              <a:t>t</a:t>
            </a:r>
            <a:r>
              <a:rPr spc="225" dirty="0"/>
              <a:t>(</a:t>
            </a:r>
            <a:r>
              <a:rPr spc="165" dirty="0"/>
              <a:t>p</a:t>
            </a:r>
            <a:r>
              <a:rPr spc="70" dirty="0"/>
              <a:t>i</a:t>
            </a:r>
            <a:r>
              <a:rPr spc="210" dirty="0"/>
              <a:t>))</a:t>
            </a: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00">
              <a:latin typeface="Times New Roman"/>
              <a:cs typeface="Times New Roman"/>
            </a:endParaRPr>
          </a:p>
          <a:p>
            <a:pPr marL="953769">
              <a:lnSpc>
                <a:spcPct val="100000"/>
              </a:lnSpc>
            </a:pPr>
            <a:r>
              <a:rPr sz="2000" dirty="0">
                <a:solidFill>
                  <a:srgbClr val="000000"/>
                </a:solidFill>
                <a:latin typeface="Heiti SC"/>
                <a:cs typeface="Heiti SC"/>
              </a:rPr>
              <a:t>多层缩进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缩进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1408" y="1529831"/>
            <a:ext cx="3378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缩进表达程序的格式框架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477886"/>
            <a:ext cx="8180705" cy="179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严格明确：缩进是语法的一部分，缩进不正确程序运行错误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所属关系：表达代码间包含和层次关系的唯一手段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长度一致：程序内一致即可，一般</a:t>
            </a:r>
            <a:r>
              <a:rPr sz="2400" b="1" spc="-30" dirty="0">
                <a:latin typeface="Heiti SC"/>
                <a:cs typeface="Heiti SC"/>
              </a:rPr>
              <a:t>用</a:t>
            </a:r>
            <a:r>
              <a:rPr sz="2400" b="1" spc="140" dirty="0">
                <a:latin typeface="Arial"/>
                <a:cs typeface="Arial"/>
              </a:rPr>
              <a:t>4</a:t>
            </a:r>
            <a:r>
              <a:rPr sz="2400" b="1" dirty="0">
                <a:latin typeface="Heiti SC"/>
                <a:cs typeface="Heiti SC"/>
              </a:rPr>
              <a:t>个空格或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个</a:t>
            </a:r>
            <a:r>
              <a:rPr sz="2400" b="1" spc="-15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AB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11480"/>
            <a:ext cx="6480175" cy="3744595"/>
          </a:xfrm>
          <a:custGeom>
            <a:avLst/>
            <a:gdLst/>
            <a:ahLst/>
            <a:cxnLst/>
            <a:rect l="l" t="t" r="r" b="b"/>
            <a:pathLst>
              <a:path w="6480175" h="3744595">
                <a:moveTo>
                  <a:pt x="0" y="3744467"/>
                </a:moveTo>
                <a:lnTo>
                  <a:pt x="6480048" y="3744467"/>
                </a:lnTo>
                <a:lnTo>
                  <a:pt x="6480048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8431"/>
            <a:ext cx="6486525" cy="3750945"/>
          </a:xfrm>
          <a:custGeom>
            <a:avLst/>
            <a:gdLst/>
            <a:ahLst/>
            <a:cxnLst/>
            <a:rect l="l" t="t" r="r" b="b"/>
            <a:pathLst>
              <a:path w="6486525" h="3750945">
                <a:moveTo>
                  <a:pt x="6484747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4747" y="3750564"/>
                </a:lnTo>
                <a:lnTo>
                  <a:pt x="6486144" y="3749192"/>
                </a:lnTo>
                <a:lnTo>
                  <a:pt x="6486144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6144" y="3682"/>
                </a:lnTo>
                <a:lnTo>
                  <a:pt x="6486144" y="1396"/>
                </a:lnTo>
                <a:lnTo>
                  <a:pt x="6484747" y="0"/>
                </a:lnTo>
                <a:close/>
              </a:path>
              <a:path w="6486525" h="3750945">
                <a:moveTo>
                  <a:pt x="6486144" y="3682"/>
                </a:moveTo>
                <a:lnTo>
                  <a:pt x="6482461" y="3682"/>
                </a:lnTo>
                <a:lnTo>
                  <a:pt x="6482461" y="3746906"/>
                </a:lnTo>
                <a:lnTo>
                  <a:pt x="6486144" y="3746906"/>
                </a:lnTo>
                <a:lnTo>
                  <a:pt x="6486144" y="3682"/>
                </a:lnTo>
                <a:close/>
              </a:path>
              <a:path w="6486525" h="3750945">
                <a:moveTo>
                  <a:pt x="6481318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1318" y="3745687"/>
                </a:lnTo>
                <a:lnTo>
                  <a:pt x="6481318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1318" y="6095"/>
                </a:lnTo>
                <a:lnTo>
                  <a:pt x="6481318" y="4825"/>
                </a:lnTo>
                <a:close/>
              </a:path>
              <a:path w="6486525" h="3750945">
                <a:moveTo>
                  <a:pt x="6481318" y="6095"/>
                </a:moveTo>
                <a:lnTo>
                  <a:pt x="6480048" y="6095"/>
                </a:lnTo>
                <a:lnTo>
                  <a:pt x="6480048" y="3744467"/>
                </a:lnTo>
                <a:lnTo>
                  <a:pt x="6481318" y="3744467"/>
                </a:lnTo>
                <a:lnTo>
                  <a:pt x="6481318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597" y="540344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5727" y="891462"/>
            <a:ext cx="7042784" cy="3933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935">
              <a:lnSpc>
                <a:spcPct val="100000"/>
              </a:lnSpc>
              <a:tabLst>
                <a:tab pos="1486535" algn="l"/>
                <a:tab pos="1766570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368935">
              <a:lnSpc>
                <a:spcPct val="100000"/>
              </a:lnSpc>
              <a:spcBef>
                <a:spcPts val="480"/>
              </a:spcBef>
              <a:tabLst>
                <a:tab pos="2465070" algn="l"/>
                <a:tab pos="37217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928369">
              <a:lnSpc>
                <a:spcPct val="100000"/>
              </a:lnSpc>
              <a:spcBef>
                <a:spcPts val="480"/>
              </a:spcBef>
              <a:tabLst>
                <a:tab pos="1209040" algn="l"/>
                <a:tab pos="1487805" algn="l"/>
                <a:tab pos="4420870" algn="l"/>
                <a:tab pos="4700905" algn="l"/>
              </a:tabLst>
            </a:pPr>
            <a:r>
              <a:rPr sz="2000" b="1" spc="-545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20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al(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)/1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928369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368935">
              <a:lnSpc>
                <a:spcPct val="100000"/>
              </a:lnSpc>
              <a:spcBef>
                <a:spcPts val="480"/>
              </a:spcBef>
              <a:tabLst>
                <a:tab pos="2745740" algn="l"/>
                <a:tab pos="400304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'c']:</a:t>
            </a:r>
            <a:endParaRPr sz="2000">
              <a:latin typeface="FZLTZHB--B51-0"/>
              <a:cs typeface="FZLTZHB--B51-0"/>
            </a:endParaRPr>
          </a:p>
          <a:p>
            <a:pPr marL="928369">
              <a:lnSpc>
                <a:spcPct val="100000"/>
              </a:lnSpc>
              <a:spcBef>
                <a:spcPts val="480"/>
              </a:spcBef>
              <a:tabLst>
                <a:tab pos="1209040" algn="l"/>
                <a:tab pos="1487805" algn="l"/>
                <a:tab pos="4839970" algn="l"/>
                <a:tab pos="5118735" algn="l"/>
              </a:tabLst>
            </a:pPr>
            <a:r>
              <a:rPr sz="2000" b="1" spc="-295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*ev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2000" b="1" spc="27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tr[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928369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368935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2700" indent="915669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注释</a:t>
            </a:r>
            <a:r>
              <a:rPr sz="2400" b="1" dirty="0">
                <a:latin typeface="Heiti SC"/>
                <a:cs typeface="Heiti SC"/>
              </a:rPr>
              <a:t>：用于提高代码可读性的辅助性文字，不被执行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注释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4208" y="1529831"/>
            <a:ext cx="4292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不被程序执行的辅助性说明信息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213599"/>
            <a:ext cx="5323205" cy="155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单行注释：</a:t>
            </a:r>
            <a:r>
              <a:rPr sz="2400" b="1" spc="-10" dirty="0">
                <a:latin typeface="Heiti SC"/>
                <a:cs typeface="Heiti SC"/>
              </a:rPr>
              <a:t>以</a:t>
            </a:r>
            <a:r>
              <a:rPr sz="2400" b="1" spc="195" dirty="0">
                <a:latin typeface="Arial"/>
                <a:cs typeface="Arial"/>
              </a:rPr>
              <a:t>#</a:t>
            </a:r>
            <a:r>
              <a:rPr sz="2400" b="1" dirty="0">
                <a:latin typeface="Heiti SC"/>
                <a:cs typeface="Heiti SC"/>
              </a:rPr>
              <a:t>开头，其后内容为注释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1240790" algn="l"/>
              </a:tabLst>
            </a:pPr>
            <a:r>
              <a:rPr sz="2000" b="1" spc="170" dirty="0">
                <a:solidFill>
                  <a:srgbClr val="FF0000"/>
                </a:solidFill>
                <a:latin typeface="Arial"/>
                <a:cs typeface="Arial"/>
              </a:rPr>
              <a:t>#	</a:t>
            </a:r>
            <a:r>
              <a:rPr sz="2000" b="1" dirty="0">
                <a:latin typeface="Heiti SC"/>
                <a:cs typeface="Heiti SC"/>
              </a:rPr>
              <a:t>这里是单行注释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多行注</a:t>
            </a:r>
            <a:r>
              <a:rPr sz="2400" b="1" spc="-5" dirty="0">
                <a:latin typeface="Heiti SC"/>
                <a:cs typeface="Heiti SC"/>
              </a:rPr>
              <a:t>释</a:t>
            </a:r>
            <a:r>
              <a:rPr sz="2400" b="1" dirty="0">
                <a:latin typeface="Heiti SC"/>
                <a:cs typeface="Heiti SC"/>
              </a:rPr>
              <a:t>：以</a:t>
            </a:r>
            <a:r>
              <a:rPr sz="2400" b="1" spc="790" dirty="0">
                <a:latin typeface="FZLTZHB--B51-0"/>
                <a:cs typeface="FZLTZHB--B51-0"/>
              </a:rPr>
              <a:t>'''</a:t>
            </a:r>
            <a:r>
              <a:rPr sz="2400" b="1" dirty="0">
                <a:latin typeface="Heiti SC"/>
                <a:cs typeface="Heiti SC"/>
              </a:rPr>
              <a:t>开头和结尾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1008" y="3983570"/>
            <a:ext cx="44640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65" dirty="0">
                <a:solidFill>
                  <a:srgbClr val="00AF50"/>
                </a:solidFill>
                <a:latin typeface="FZLTZHB--B51-0"/>
                <a:cs typeface="FZLTZHB--B51-0"/>
              </a:rPr>
              <a:t>'''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5407" y="3968529"/>
            <a:ext cx="3190240" cy="753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这是多行注释第一行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755900" algn="l"/>
              </a:tabLst>
            </a:pPr>
            <a:r>
              <a:rPr sz="2000" b="1" dirty="0">
                <a:latin typeface="Heiti SC"/>
                <a:cs typeface="Heiti SC"/>
              </a:rPr>
              <a:t>这是多行注释第二行	</a:t>
            </a:r>
            <a:r>
              <a:rPr sz="2000" b="1" spc="660" dirty="0">
                <a:solidFill>
                  <a:srgbClr val="00AF50"/>
                </a:solidFill>
                <a:latin typeface="FZLTZHB--B51-0"/>
                <a:cs typeface="FZLTZHB--B51-0"/>
              </a:rPr>
              <a:t>'''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11480"/>
            <a:ext cx="6480175" cy="3744595"/>
          </a:xfrm>
          <a:custGeom>
            <a:avLst/>
            <a:gdLst/>
            <a:ahLst/>
            <a:cxnLst/>
            <a:rect l="l" t="t" r="r" b="b"/>
            <a:pathLst>
              <a:path w="6480175" h="3744595">
                <a:moveTo>
                  <a:pt x="0" y="3744467"/>
                </a:moveTo>
                <a:lnTo>
                  <a:pt x="6480048" y="3744467"/>
                </a:lnTo>
                <a:lnTo>
                  <a:pt x="6480048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8431"/>
            <a:ext cx="6486525" cy="3750945"/>
          </a:xfrm>
          <a:custGeom>
            <a:avLst/>
            <a:gdLst/>
            <a:ahLst/>
            <a:cxnLst/>
            <a:rect l="l" t="t" r="r" b="b"/>
            <a:pathLst>
              <a:path w="6486525" h="3750945">
                <a:moveTo>
                  <a:pt x="6484747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4747" y="3750564"/>
                </a:lnTo>
                <a:lnTo>
                  <a:pt x="6486144" y="3749192"/>
                </a:lnTo>
                <a:lnTo>
                  <a:pt x="6486144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6144" y="3682"/>
                </a:lnTo>
                <a:lnTo>
                  <a:pt x="6486144" y="1396"/>
                </a:lnTo>
                <a:lnTo>
                  <a:pt x="6484747" y="0"/>
                </a:lnTo>
                <a:close/>
              </a:path>
              <a:path w="6486525" h="3750945">
                <a:moveTo>
                  <a:pt x="6486144" y="3682"/>
                </a:moveTo>
                <a:lnTo>
                  <a:pt x="6482461" y="3682"/>
                </a:lnTo>
                <a:lnTo>
                  <a:pt x="6482461" y="3746906"/>
                </a:lnTo>
                <a:lnTo>
                  <a:pt x="6486144" y="3746906"/>
                </a:lnTo>
                <a:lnTo>
                  <a:pt x="6486144" y="3682"/>
                </a:lnTo>
                <a:close/>
              </a:path>
              <a:path w="6486525" h="3750945">
                <a:moveTo>
                  <a:pt x="6481318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1318" y="3745687"/>
                </a:lnTo>
                <a:lnTo>
                  <a:pt x="6481318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1318" y="6095"/>
                </a:lnTo>
                <a:lnTo>
                  <a:pt x="6481318" y="4825"/>
                </a:lnTo>
                <a:close/>
              </a:path>
              <a:path w="6486525" h="3750945">
                <a:moveTo>
                  <a:pt x="6481318" y="6095"/>
                </a:moveTo>
                <a:lnTo>
                  <a:pt x="6480048" y="6095"/>
                </a:lnTo>
                <a:lnTo>
                  <a:pt x="6480048" y="3744467"/>
                </a:lnTo>
                <a:lnTo>
                  <a:pt x="6481318" y="3744467"/>
                </a:lnTo>
                <a:lnTo>
                  <a:pt x="6481318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597" y="540344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FF0000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FF0000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FF0000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FF0000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FF0000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FF0000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597" y="891462"/>
            <a:ext cx="6000115" cy="3893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09700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035" algn="l"/>
              </a:tabLst>
            </a:pPr>
            <a:r>
              <a:rPr sz="2000" b="1" spc="-545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20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al(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)/1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49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85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350" dirty="0">
                <a:latin typeface="FZLTZHB--B51-0"/>
                <a:cs typeface="FZLTZHB--B51-0"/>
              </a:rPr>
              <a:t>r</a:t>
            </a:r>
            <a:r>
              <a:rPr sz="2000" b="1" spc="290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55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295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*ev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2000" b="1" spc="27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tr[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350">
              <a:latin typeface="Times New Roman"/>
              <a:cs typeface="Times New Roman"/>
            </a:endParaRPr>
          </a:p>
          <a:p>
            <a:pPr marL="108585" algn="ctr">
              <a:lnSpc>
                <a:spcPts val="2875"/>
              </a:lnSpc>
              <a:tabLst>
                <a:tab pos="899160" algn="l"/>
              </a:tabLst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缩进	注释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7311" y="1694052"/>
            <a:ext cx="360680" cy="422909"/>
          </a:xfrm>
          <a:custGeom>
            <a:avLst/>
            <a:gdLst/>
            <a:ahLst/>
            <a:cxnLst/>
            <a:rect l="l" t="t" r="r" b="b"/>
            <a:pathLst>
              <a:path w="360680" h="422910">
                <a:moveTo>
                  <a:pt x="285382" y="370619"/>
                </a:moveTo>
                <a:lnTo>
                  <a:pt x="200025" y="398399"/>
                </a:lnTo>
                <a:lnTo>
                  <a:pt x="196342" y="405511"/>
                </a:lnTo>
                <a:lnTo>
                  <a:pt x="198500" y="412242"/>
                </a:lnTo>
                <a:lnTo>
                  <a:pt x="200660" y="418846"/>
                </a:lnTo>
                <a:lnTo>
                  <a:pt x="207899" y="422529"/>
                </a:lnTo>
                <a:lnTo>
                  <a:pt x="337626" y="380365"/>
                </a:lnTo>
                <a:lnTo>
                  <a:pt x="332486" y="380365"/>
                </a:lnTo>
                <a:lnTo>
                  <a:pt x="286765" y="370967"/>
                </a:lnTo>
                <a:lnTo>
                  <a:pt x="285382" y="370619"/>
                </a:lnTo>
                <a:close/>
              </a:path>
              <a:path w="360680" h="422910">
                <a:moveTo>
                  <a:pt x="309277" y="362834"/>
                </a:moveTo>
                <a:lnTo>
                  <a:pt x="285382" y="370619"/>
                </a:lnTo>
                <a:lnTo>
                  <a:pt x="286765" y="370967"/>
                </a:lnTo>
                <a:lnTo>
                  <a:pt x="332486" y="380365"/>
                </a:lnTo>
                <a:lnTo>
                  <a:pt x="333039" y="377571"/>
                </a:lnTo>
                <a:lnTo>
                  <a:pt x="326770" y="377571"/>
                </a:lnTo>
                <a:lnTo>
                  <a:pt x="309277" y="362834"/>
                </a:lnTo>
                <a:close/>
              </a:path>
              <a:path w="360680" h="422910">
                <a:moveTo>
                  <a:pt x="237744" y="269367"/>
                </a:moveTo>
                <a:lnTo>
                  <a:pt x="229743" y="270129"/>
                </a:lnTo>
                <a:lnTo>
                  <a:pt x="225298" y="275463"/>
                </a:lnTo>
                <a:lnTo>
                  <a:pt x="220725" y="280797"/>
                </a:lnTo>
                <a:lnTo>
                  <a:pt x="288168" y="345050"/>
                </a:lnTo>
                <a:lnTo>
                  <a:pt x="327660" y="353441"/>
                </a:lnTo>
                <a:lnTo>
                  <a:pt x="337438" y="355346"/>
                </a:lnTo>
                <a:lnTo>
                  <a:pt x="332486" y="380365"/>
                </a:lnTo>
                <a:lnTo>
                  <a:pt x="337626" y="380365"/>
                </a:lnTo>
                <a:lnTo>
                  <a:pt x="360680" y="372872"/>
                </a:lnTo>
                <a:lnTo>
                  <a:pt x="243077" y="273939"/>
                </a:lnTo>
                <a:lnTo>
                  <a:pt x="237744" y="269367"/>
                </a:lnTo>
                <a:close/>
              </a:path>
              <a:path w="360680" h="422910">
                <a:moveTo>
                  <a:pt x="331088" y="355727"/>
                </a:moveTo>
                <a:lnTo>
                  <a:pt x="309277" y="362834"/>
                </a:lnTo>
                <a:lnTo>
                  <a:pt x="326770" y="377571"/>
                </a:lnTo>
                <a:lnTo>
                  <a:pt x="331088" y="355727"/>
                </a:lnTo>
                <a:close/>
              </a:path>
              <a:path w="360680" h="422910">
                <a:moveTo>
                  <a:pt x="337363" y="355727"/>
                </a:moveTo>
                <a:lnTo>
                  <a:pt x="331088" y="355727"/>
                </a:lnTo>
                <a:lnTo>
                  <a:pt x="326770" y="377571"/>
                </a:lnTo>
                <a:lnTo>
                  <a:pt x="333039" y="377571"/>
                </a:lnTo>
                <a:lnTo>
                  <a:pt x="337363" y="355727"/>
                </a:lnTo>
                <a:close/>
              </a:path>
              <a:path w="360680" h="422910">
                <a:moveTo>
                  <a:pt x="24892" y="0"/>
                </a:moveTo>
                <a:lnTo>
                  <a:pt x="0" y="5080"/>
                </a:lnTo>
                <a:lnTo>
                  <a:pt x="7874" y="44323"/>
                </a:lnTo>
                <a:lnTo>
                  <a:pt x="16128" y="83438"/>
                </a:lnTo>
                <a:lnTo>
                  <a:pt x="25400" y="121666"/>
                </a:lnTo>
                <a:lnTo>
                  <a:pt x="36068" y="158496"/>
                </a:lnTo>
                <a:lnTo>
                  <a:pt x="55625" y="210439"/>
                </a:lnTo>
                <a:lnTo>
                  <a:pt x="81280" y="256413"/>
                </a:lnTo>
                <a:lnTo>
                  <a:pt x="114554" y="294894"/>
                </a:lnTo>
                <a:lnTo>
                  <a:pt x="155448" y="324358"/>
                </a:lnTo>
                <a:lnTo>
                  <a:pt x="201802" y="346202"/>
                </a:lnTo>
                <a:lnTo>
                  <a:pt x="251840" y="362204"/>
                </a:lnTo>
                <a:lnTo>
                  <a:pt x="285382" y="370619"/>
                </a:lnTo>
                <a:lnTo>
                  <a:pt x="309277" y="362834"/>
                </a:lnTo>
                <a:lnTo>
                  <a:pt x="288168" y="345050"/>
                </a:lnTo>
                <a:lnTo>
                  <a:pt x="259206" y="337947"/>
                </a:lnTo>
                <a:lnTo>
                  <a:pt x="226694" y="328168"/>
                </a:lnTo>
                <a:lnTo>
                  <a:pt x="182371" y="310134"/>
                </a:lnTo>
                <a:lnTo>
                  <a:pt x="143637" y="286131"/>
                </a:lnTo>
                <a:lnTo>
                  <a:pt x="111760" y="255143"/>
                </a:lnTo>
                <a:lnTo>
                  <a:pt x="86360" y="215392"/>
                </a:lnTo>
                <a:lnTo>
                  <a:pt x="66167" y="168275"/>
                </a:lnTo>
                <a:lnTo>
                  <a:pt x="50037" y="115697"/>
                </a:lnTo>
                <a:lnTo>
                  <a:pt x="41020" y="78232"/>
                </a:lnTo>
                <a:lnTo>
                  <a:pt x="32765" y="39370"/>
                </a:lnTo>
                <a:lnTo>
                  <a:pt x="24892" y="0"/>
                </a:lnTo>
                <a:close/>
              </a:path>
              <a:path w="360680" h="422910">
                <a:moveTo>
                  <a:pt x="288168" y="345050"/>
                </a:moveTo>
                <a:lnTo>
                  <a:pt x="309277" y="362834"/>
                </a:lnTo>
                <a:lnTo>
                  <a:pt x="331088" y="355727"/>
                </a:lnTo>
                <a:lnTo>
                  <a:pt x="337363" y="355727"/>
                </a:lnTo>
                <a:lnTo>
                  <a:pt x="337438" y="355346"/>
                </a:lnTo>
                <a:lnTo>
                  <a:pt x="327660" y="353441"/>
                </a:lnTo>
                <a:lnTo>
                  <a:pt x="292862" y="346202"/>
                </a:lnTo>
                <a:lnTo>
                  <a:pt x="288168" y="34505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7311" y="2744216"/>
            <a:ext cx="360680" cy="422909"/>
          </a:xfrm>
          <a:custGeom>
            <a:avLst/>
            <a:gdLst/>
            <a:ahLst/>
            <a:cxnLst/>
            <a:rect l="l" t="t" r="r" b="b"/>
            <a:pathLst>
              <a:path w="360680" h="422910">
                <a:moveTo>
                  <a:pt x="285706" y="370577"/>
                </a:moveTo>
                <a:lnTo>
                  <a:pt x="200151" y="398652"/>
                </a:lnTo>
                <a:lnTo>
                  <a:pt x="196469" y="405891"/>
                </a:lnTo>
                <a:lnTo>
                  <a:pt x="198627" y="412495"/>
                </a:lnTo>
                <a:lnTo>
                  <a:pt x="200787" y="419226"/>
                </a:lnTo>
                <a:lnTo>
                  <a:pt x="208025" y="422782"/>
                </a:lnTo>
                <a:lnTo>
                  <a:pt x="337820" y="380238"/>
                </a:lnTo>
                <a:lnTo>
                  <a:pt x="332613" y="380238"/>
                </a:lnTo>
                <a:lnTo>
                  <a:pt x="322452" y="378332"/>
                </a:lnTo>
                <a:lnTo>
                  <a:pt x="286765" y="370839"/>
                </a:lnTo>
                <a:lnTo>
                  <a:pt x="285706" y="370577"/>
                </a:lnTo>
                <a:close/>
              </a:path>
              <a:path w="360680" h="422910">
                <a:moveTo>
                  <a:pt x="309215" y="362863"/>
                </a:moveTo>
                <a:lnTo>
                  <a:pt x="285706" y="370577"/>
                </a:lnTo>
                <a:lnTo>
                  <a:pt x="286765" y="370839"/>
                </a:lnTo>
                <a:lnTo>
                  <a:pt x="322452" y="378332"/>
                </a:lnTo>
                <a:lnTo>
                  <a:pt x="332613" y="380238"/>
                </a:lnTo>
                <a:lnTo>
                  <a:pt x="333116" y="377570"/>
                </a:lnTo>
                <a:lnTo>
                  <a:pt x="326770" y="377570"/>
                </a:lnTo>
                <a:lnTo>
                  <a:pt x="309215" y="362863"/>
                </a:lnTo>
                <a:close/>
              </a:path>
              <a:path w="360680" h="422910">
                <a:moveTo>
                  <a:pt x="237489" y="269620"/>
                </a:moveTo>
                <a:lnTo>
                  <a:pt x="229488" y="270256"/>
                </a:lnTo>
                <a:lnTo>
                  <a:pt x="225044" y="275716"/>
                </a:lnTo>
                <a:lnTo>
                  <a:pt x="220471" y="281050"/>
                </a:lnTo>
                <a:lnTo>
                  <a:pt x="287658" y="344803"/>
                </a:lnTo>
                <a:lnTo>
                  <a:pt x="327660" y="353440"/>
                </a:lnTo>
                <a:lnTo>
                  <a:pt x="337312" y="355345"/>
                </a:lnTo>
                <a:lnTo>
                  <a:pt x="332613" y="380238"/>
                </a:lnTo>
                <a:lnTo>
                  <a:pt x="337820" y="380238"/>
                </a:lnTo>
                <a:lnTo>
                  <a:pt x="360680" y="372744"/>
                </a:lnTo>
                <a:lnTo>
                  <a:pt x="237489" y="269620"/>
                </a:lnTo>
                <a:close/>
              </a:path>
              <a:path w="360680" h="422910">
                <a:moveTo>
                  <a:pt x="330962" y="355726"/>
                </a:moveTo>
                <a:lnTo>
                  <a:pt x="309215" y="362863"/>
                </a:lnTo>
                <a:lnTo>
                  <a:pt x="326770" y="377570"/>
                </a:lnTo>
                <a:lnTo>
                  <a:pt x="330962" y="355726"/>
                </a:lnTo>
                <a:close/>
              </a:path>
              <a:path w="360680" h="422910">
                <a:moveTo>
                  <a:pt x="337240" y="355726"/>
                </a:moveTo>
                <a:lnTo>
                  <a:pt x="330962" y="355726"/>
                </a:lnTo>
                <a:lnTo>
                  <a:pt x="326770" y="377570"/>
                </a:lnTo>
                <a:lnTo>
                  <a:pt x="333116" y="377570"/>
                </a:lnTo>
                <a:lnTo>
                  <a:pt x="337240" y="355726"/>
                </a:lnTo>
                <a:close/>
              </a:path>
              <a:path w="360680" h="422910">
                <a:moveTo>
                  <a:pt x="24892" y="0"/>
                </a:moveTo>
                <a:lnTo>
                  <a:pt x="0" y="4952"/>
                </a:lnTo>
                <a:lnTo>
                  <a:pt x="7874" y="44322"/>
                </a:lnTo>
                <a:lnTo>
                  <a:pt x="16128" y="83438"/>
                </a:lnTo>
                <a:lnTo>
                  <a:pt x="25400" y="121538"/>
                </a:lnTo>
                <a:lnTo>
                  <a:pt x="36068" y="158369"/>
                </a:lnTo>
                <a:lnTo>
                  <a:pt x="55625" y="210438"/>
                </a:lnTo>
                <a:lnTo>
                  <a:pt x="81280" y="256412"/>
                </a:lnTo>
                <a:lnTo>
                  <a:pt x="114554" y="294894"/>
                </a:lnTo>
                <a:lnTo>
                  <a:pt x="155448" y="324357"/>
                </a:lnTo>
                <a:lnTo>
                  <a:pt x="201802" y="346075"/>
                </a:lnTo>
                <a:lnTo>
                  <a:pt x="251840" y="362203"/>
                </a:lnTo>
                <a:lnTo>
                  <a:pt x="285706" y="370577"/>
                </a:lnTo>
                <a:lnTo>
                  <a:pt x="309215" y="362863"/>
                </a:lnTo>
                <a:lnTo>
                  <a:pt x="287658" y="344803"/>
                </a:lnTo>
                <a:lnTo>
                  <a:pt x="259080" y="337819"/>
                </a:lnTo>
                <a:lnTo>
                  <a:pt x="226694" y="328167"/>
                </a:lnTo>
                <a:lnTo>
                  <a:pt x="182244" y="309879"/>
                </a:lnTo>
                <a:lnTo>
                  <a:pt x="143637" y="286131"/>
                </a:lnTo>
                <a:lnTo>
                  <a:pt x="111760" y="255142"/>
                </a:lnTo>
                <a:lnTo>
                  <a:pt x="86360" y="215391"/>
                </a:lnTo>
                <a:lnTo>
                  <a:pt x="66167" y="168275"/>
                </a:lnTo>
                <a:lnTo>
                  <a:pt x="50037" y="115569"/>
                </a:lnTo>
                <a:lnTo>
                  <a:pt x="41020" y="78104"/>
                </a:lnTo>
                <a:lnTo>
                  <a:pt x="32765" y="39369"/>
                </a:lnTo>
                <a:lnTo>
                  <a:pt x="24892" y="0"/>
                </a:lnTo>
                <a:close/>
              </a:path>
              <a:path w="360680" h="422910">
                <a:moveTo>
                  <a:pt x="287658" y="344803"/>
                </a:moveTo>
                <a:lnTo>
                  <a:pt x="309215" y="362863"/>
                </a:lnTo>
                <a:lnTo>
                  <a:pt x="330962" y="355726"/>
                </a:lnTo>
                <a:lnTo>
                  <a:pt x="337240" y="355726"/>
                </a:lnTo>
                <a:lnTo>
                  <a:pt x="337312" y="355345"/>
                </a:lnTo>
                <a:lnTo>
                  <a:pt x="327660" y="353440"/>
                </a:lnTo>
                <a:lnTo>
                  <a:pt x="292862" y="346075"/>
                </a:lnTo>
                <a:lnTo>
                  <a:pt x="287658" y="344803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8074" y="3779392"/>
            <a:ext cx="322580" cy="267970"/>
          </a:xfrm>
          <a:custGeom>
            <a:avLst/>
            <a:gdLst/>
            <a:ahLst/>
            <a:cxnLst/>
            <a:rect l="l" t="t" r="r" b="b"/>
            <a:pathLst>
              <a:path w="322580" h="267970">
                <a:moveTo>
                  <a:pt x="245122" y="211867"/>
                </a:moveTo>
                <a:lnTo>
                  <a:pt x="159384" y="243395"/>
                </a:lnTo>
                <a:lnTo>
                  <a:pt x="155956" y="250837"/>
                </a:lnTo>
                <a:lnTo>
                  <a:pt x="160781" y="264274"/>
                </a:lnTo>
                <a:lnTo>
                  <a:pt x="168275" y="267715"/>
                </a:lnTo>
                <a:lnTo>
                  <a:pt x="298432" y="219887"/>
                </a:lnTo>
                <a:lnTo>
                  <a:pt x="293750" y="219887"/>
                </a:lnTo>
                <a:lnTo>
                  <a:pt x="250698" y="212890"/>
                </a:lnTo>
                <a:lnTo>
                  <a:pt x="245122" y="211867"/>
                </a:lnTo>
                <a:close/>
              </a:path>
              <a:path w="322580" h="267970">
                <a:moveTo>
                  <a:pt x="269361" y="202954"/>
                </a:moveTo>
                <a:lnTo>
                  <a:pt x="245122" y="211867"/>
                </a:lnTo>
                <a:lnTo>
                  <a:pt x="250698" y="212890"/>
                </a:lnTo>
                <a:lnTo>
                  <a:pt x="293750" y="219887"/>
                </a:lnTo>
                <a:lnTo>
                  <a:pt x="294149" y="217296"/>
                </a:lnTo>
                <a:lnTo>
                  <a:pt x="287781" y="217296"/>
                </a:lnTo>
                <a:lnTo>
                  <a:pt x="269361" y="202954"/>
                </a:lnTo>
                <a:close/>
              </a:path>
              <a:path w="322580" h="267970">
                <a:moveTo>
                  <a:pt x="192786" y="110489"/>
                </a:moveTo>
                <a:lnTo>
                  <a:pt x="184657" y="111493"/>
                </a:lnTo>
                <a:lnTo>
                  <a:pt x="180339" y="117132"/>
                </a:lnTo>
                <a:lnTo>
                  <a:pt x="175894" y="122783"/>
                </a:lnTo>
                <a:lnTo>
                  <a:pt x="212118" y="158381"/>
                </a:lnTo>
                <a:lnTo>
                  <a:pt x="247562" y="185980"/>
                </a:lnTo>
                <a:lnTo>
                  <a:pt x="297688" y="194284"/>
                </a:lnTo>
                <a:lnTo>
                  <a:pt x="293750" y="219887"/>
                </a:lnTo>
                <a:lnTo>
                  <a:pt x="298432" y="219887"/>
                </a:lnTo>
                <a:lnTo>
                  <a:pt x="322071" y="211200"/>
                </a:lnTo>
                <a:lnTo>
                  <a:pt x="198500" y="114884"/>
                </a:lnTo>
                <a:lnTo>
                  <a:pt x="192786" y="110489"/>
                </a:lnTo>
                <a:close/>
              </a:path>
              <a:path w="322580" h="267970">
                <a:moveTo>
                  <a:pt x="291211" y="194919"/>
                </a:moveTo>
                <a:lnTo>
                  <a:pt x="269361" y="202954"/>
                </a:lnTo>
                <a:lnTo>
                  <a:pt x="287781" y="217296"/>
                </a:lnTo>
                <a:lnTo>
                  <a:pt x="291211" y="194919"/>
                </a:lnTo>
                <a:close/>
              </a:path>
              <a:path w="322580" h="267970">
                <a:moveTo>
                  <a:pt x="297590" y="194919"/>
                </a:moveTo>
                <a:lnTo>
                  <a:pt x="291211" y="194919"/>
                </a:lnTo>
                <a:lnTo>
                  <a:pt x="287781" y="217296"/>
                </a:lnTo>
                <a:lnTo>
                  <a:pt x="294149" y="217296"/>
                </a:lnTo>
                <a:lnTo>
                  <a:pt x="297590" y="194919"/>
                </a:lnTo>
                <a:close/>
              </a:path>
              <a:path w="322580" h="267970">
                <a:moveTo>
                  <a:pt x="25400" y="0"/>
                </a:moveTo>
                <a:lnTo>
                  <a:pt x="0" y="4825"/>
                </a:lnTo>
                <a:lnTo>
                  <a:pt x="3937" y="25526"/>
                </a:lnTo>
                <a:lnTo>
                  <a:pt x="8381" y="46227"/>
                </a:lnTo>
                <a:lnTo>
                  <a:pt x="20955" y="87248"/>
                </a:lnTo>
                <a:lnTo>
                  <a:pt x="42544" y="125691"/>
                </a:lnTo>
                <a:lnTo>
                  <a:pt x="77190" y="158381"/>
                </a:lnTo>
                <a:lnTo>
                  <a:pt x="112394" y="177177"/>
                </a:lnTo>
                <a:lnTo>
                  <a:pt x="154177" y="191782"/>
                </a:lnTo>
                <a:lnTo>
                  <a:pt x="217043" y="206717"/>
                </a:lnTo>
                <a:lnTo>
                  <a:pt x="245122" y="211867"/>
                </a:lnTo>
                <a:lnTo>
                  <a:pt x="269361" y="202954"/>
                </a:lnTo>
                <a:lnTo>
                  <a:pt x="247562" y="185980"/>
                </a:lnTo>
                <a:lnTo>
                  <a:pt x="222503" y="181394"/>
                </a:lnTo>
                <a:lnTo>
                  <a:pt x="190881" y="174612"/>
                </a:lnTo>
                <a:lnTo>
                  <a:pt x="148081" y="162877"/>
                </a:lnTo>
                <a:lnTo>
                  <a:pt x="111887" y="148488"/>
                </a:lnTo>
                <a:lnTo>
                  <a:pt x="76453" y="124815"/>
                </a:lnTo>
                <a:lnTo>
                  <a:pt x="49149" y="86867"/>
                </a:lnTo>
                <a:lnTo>
                  <a:pt x="33655" y="40893"/>
                </a:lnTo>
                <a:lnTo>
                  <a:pt x="29337" y="20700"/>
                </a:lnTo>
                <a:lnTo>
                  <a:pt x="25400" y="0"/>
                </a:lnTo>
                <a:close/>
              </a:path>
              <a:path w="322580" h="267970">
                <a:moveTo>
                  <a:pt x="247562" y="185980"/>
                </a:moveTo>
                <a:lnTo>
                  <a:pt x="269361" y="202954"/>
                </a:lnTo>
                <a:lnTo>
                  <a:pt x="291211" y="194919"/>
                </a:lnTo>
                <a:lnTo>
                  <a:pt x="297590" y="194919"/>
                </a:lnTo>
                <a:lnTo>
                  <a:pt x="297688" y="194284"/>
                </a:lnTo>
                <a:lnTo>
                  <a:pt x="255396" y="187413"/>
                </a:lnTo>
                <a:lnTo>
                  <a:pt x="247562" y="18598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37458" y="2303830"/>
            <a:ext cx="3070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命名与保留字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1855594"/>
            <a:ext cx="5840789" cy="2426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46151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绑定中国大学</a:t>
            </a:r>
            <a:r>
              <a:rPr sz="3200" spc="229" dirty="0">
                <a:latin typeface="Arial"/>
                <a:cs typeface="Arial"/>
              </a:rPr>
              <a:t>MO</a:t>
            </a:r>
            <a:r>
              <a:rPr sz="3200" spc="235" dirty="0">
                <a:latin typeface="Arial"/>
                <a:cs typeface="Arial"/>
              </a:rPr>
              <a:t>O</a:t>
            </a:r>
            <a:r>
              <a:rPr sz="3200" spc="-175" dirty="0">
                <a:latin typeface="Arial"/>
                <a:cs typeface="Arial"/>
              </a:rPr>
              <a:t>C</a:t>
            </a:r>
            <a:r>
              <a:rPr sz="3200" dirty="0">
                <a:latin typeface="Arial Unicode MS"/>
                <a:cs typeface="Arial Unicode MS"/>
              </a:rPr>
              <a:t>账号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919" y="1109472"/>
            <a:ext cx="6614159" cy="3768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8682" y="1492758"/>
            <a:ext cx="1897380" cy="462280"/>
          </a:xfrm>
          <a:custGeom>
            <a:avLst/>
            <a:gdLst/>
            <a:ahLst/>
            <a:cxnLst/>
            <a:rect l="l" t="t" r="r" b="b"/>
            <a:pathLst>
              <a:path w="1897379" h="462280">
                <a:moveTo>
                  <a:pt x="0" y="461771"/>
                </a:moveTo>
                <a:lnTo>
                  <a:pt x="1897380" y="461771"/>
                </a:lnTo>
                <a:lnTo>
                  <a:pt x="1897380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11480"/>
            <a:ext cx="6480175" cy="3744595"/>
          </a:xfrm>
          <a:custGeom>
            <a:avLst/>
            <a:gdLst/>
            <a:ahLst/>
            <a:cxnLst/>
            <a:rect l="l" t="t" r="r" b="b"/>
            <a:pathLst>
              <a:path w="6480175" h="3744595">
                <a:moveTo>
                  <a:pt x="0" y="3744467"/>
                </a:moveTo>
                <a:lnTo>
                  <a:pt x="6480048" y="3744467"/>
                </a:lnTo>
                <a:lnTo>
                  <a:pt x="6480048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8431"/>
            <a:ext cx="6486525" cy="3750945"/>
          </a:xfrm>
          <a:custGeom>
            <a:avLst/>
            <a:gdLst/>
            <a:ahLst/>
            <a:cxnLst/>
            <a:rect l="l" t="t" r="r" b="b"/>
            <a:pathLst>
              <a:path w="6486525" h="3750945">
                <a:moveTo>
                  <a:pt x="6484747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4747" y="3750564"/>
                </a:lnTo>
                <a:lnTo>
                  <a:pt x="6486144" y="3749192"/>
                </a:lnTo>
                <a:lnTo>
                  <a:pt x="6486144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6144" y="3682"/>
                </a:lnTo>
                <a:lnTo>
                  <a:pt x="6486144" y="1396"/>
                </a:lnTo>
                <a:lnTo>
                  <a:pt x="6484747" y="0"/>
                </a:lnTo>
                <a:close/>
              </a:path>
              <a:path w="6486525" h="3750945">
                <a:moveTo>
                  <a:pt x="6486144" y="3682"/>
                </a:moveTo>
                <a:lnTo>
                  <a:pt x="6482461" y="3682"/>
                </a:lnTo>
                <a:lnTo>
                  <a:pt x="6482461" y="3746906"/>
                </a:lnTo>
                <a:lnTo>
                  <a:pt x="6486144" y="3746906"/>
                </a:lnTo>
                <a:lnTo>
                  <a:pt x="6486144" y="3682"/>
                </a:lnTo>
                <a:close/>
              </a:path>
              <a:path w="6486525" h="3750945">
                <a:moveTo>
                  <a:pt x="6481318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1318" y="3745687"/>
                </a:lnTo>
                <a:lnTo>
                  <a:pt x="6481318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1318" y="6095"/>
                </a:lnTo>
                <a:lnTo>
                  <a:pt x="6481318" y="4825"/>
                </a:lnTo>
                <a:close/>
              </a:path>
              <a:path w="6486525" h="3750945">
                <a:moveTo>
                  <a:pt x="6481318" y="6095"/>
                </a:moveTo>
                <a:lnTo>
                  <a:pt x="6480048" y="6095"/>
                </a:lnTo>
                <a:lnTo>
                  <a:pt x="6480048" y="3744467"/>
                </a:lnTo>
                <a:lnTo>
                  <a:pt x="6481318" y="3744467"/>
                </a:lnTo>
                <a:lnTo>
                  <a:pt x="6481318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597" y="540344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597" y="891462"/>
            <a:ext cx="6186170" cy="3933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486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035" algn="l"/>
              </a:tabLst>
            </a:pPr>
            <a:r>
              <a:rPr sz="2000" b="1" spc="-545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20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235" dirty="0">
                <a:solidFill>
                  <a:srgbClr val="D9D9D9"/>
                </a:solidFill>
                <a:latin typeface="FZLTZHB--B51-0"/>
                <a:cs typeface="FZLTZHB--B51-0"/>
              </a:rPr>
              <a:t>al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)/1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33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-56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617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85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240" dirty="0">
                <a:latin typeface="FZLTZHB--B51-0"/>
                <a:cs typeface="FZLTZHB--B51-0"/>
              </a:rPr>
              <a:t>r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'c']: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295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*ev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445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95" dirty="0">
                <a:latin typeface="FZLTZHB--B51-0"/>
                <a:cs typeface="FZLTZHB--B51-0"/>
              </a:rPr>
              <a:t>tr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33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-310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76835" indent="49466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变量</a:t>
            </a:r>
            <a:r>
              <a:rPr sz="2400" b="1" spc="-5" dirty="0">
                <a:latin typeface="Heiti SC"/>
                <a:cs typeface="Heiti SC"/>
              </a:rPr>
              <a:t>：程序中用于保存和表示数据的占位符号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变量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4208" y="1529831"/>
            <a:ext cx="4292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用来保存和表示数据的占位符号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7962900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变量采用标识</a:t>
            </a:r>
            <a:r>
              <a:rPr sz="2400" b="1" spc="-15" dirty="0">
                <a:latin typeface="Heiti SC"/>
                <a:cs typeface="Heiti SC"/>
              </a:rPr>
              <a:t>符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5" dirty="0">
                <a:latin typeface="Heiti SC"/>
                <a:cs typeface="Heiti SC"/>
              </a:rPr>
              <a:t>名字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来表示，关联标识符的过程叫命名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-220" dirty="0">
                <a:latin typeface="FZLTZHB--B51-0"/>
                <a:cs typeface="FZLTZHB--B51-0"/>
              </a:rPr>
              <a:t>TempStr</a:t>
            </a:r>
            <a:r>
              <a:rPr sz="2000" b="1" dirty="0">
                <a:latin typeface="Heiti SC"/>
                <a:cs typeface="Heiti SC"/>
              </a:rPr>
              <a:t>是变量</a:t>
            </a:r>
            <a:r>
              <a:rPr sz="2000" b="1" spc="-15" dirty="0">
                <a:latin typeface="Heiti SC"/>
                <a:cs typeface="Heiti SC"/>
              </a:rPr>
              <a:t>名</a:t>
            </a:r>
            <a:r>
              <a:rPr sz="2000" b="1" dirty="0">
                <a:latin typeface="Heiti SC"/>
                <a:cs typeface="Heiti SC"/>
              </a:rPr>
              <a:t>字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可以使用等</a:t>
            </a:r>
            <a:r>
              <a:rPr sz="2400" b="1" spc="-15" dirty="0">
                <a:latin typeface="Heiti SC"/>
                <a:cs typeface="Heiti SC"/>
              </a:rPr>
              <a:t>号</a:t>
            </a:r>
            <a:r>
              <a:rPr sz="2400" b="1" spc="254" dirty="0">
                <a:latin typeface="Arial"/>
                <a:cs typeface="Arial"/>
              </a:rPr>
              <a:t>(=</a:t>
            </a:r>
            <a:r>
              <a:rPr sz="2400" b="1" spc="18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向变量赋值或修改值</a:t>
            </a:r>
            <a:r>
              <a:rPr sz="2400" b="1" dirty="0">
                <a:latin typeface="Heiti SC"/>
                <a:cs typeface="Heiti SC"/>
              </a:rPr>
              <a:t>，</a:t>
            </a:r>
            <a:r>
              <a:rPr sz="2400" b="1" spc="420" dirty="0">
                <a:latin typeface="Arial"/>
                <a:cs typeface="Arial"/>
              </a:rPr>
              <a:t>=</a:t>
            </a:r>
            <a:r>
              <a:rPr sz="2400" b="1" dirty="0">
                <a:latin typeface="Heiti SC"/>
                <a:cs typeface="Heiti SC"/>
              </a:rPr>
              <a:t>被称为赋值符号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2044064" algn="l"/>
                <a:tab pos="2324735" algn="l"/>
                <a:tab pos="3303270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250" dirty="0">
                <a:solidFill>
                  <a:srgbClr val="1DB41D"/>
                </a:solidFill>
                <a:latin typeface="FZLTZHB--B51-0"/>
                <a:cs typeface="FZLTZHB--B51-0"/>
              </a:rPr>
              <a:t>82F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Heiti SC"/>
                <a:cs typeface="Heiti SC"/>
              </a:rPr>
              <a:t>向变量</a:t>
            </a:r>
            <a:r>
              <a:rPr sz="2000" b="1" spc="-445" dirty="0">
                <a:latin typeface="FZLTZHB--B51-0"/>
                <a:cs typeface="FZLTZHB--B51-0"/>
              </a:rPr>
              <a:t>Tem</a:t>
            </a:r>
            <a:r>
              <a:rPr sz="2000" b="1" spc="-37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75" dirty="0">
                <a:latin typeface="FZLTZHB--B51-0"/>
                <a:cs typeface="FZLTZHB--B51-0"/>
              </a:rPr>
              <a:t>t</a:t>
            </a:r>
            <a:r>
              <a:rPr sz="2000" b="1" spc="320" dirty="0">
                <a:latin typeface="FZLTZHB--B51-0"/>
                <a:cs typeface="FZLTZHB--B51-0"/>
              </a:rPr>
              <a:t>r</a:t>
            </a:r>
            <a:r>
              <a:rPr sz="2000" b="1" spc="-15" dirty="0">
                <a:latin typeface="Heiti SC"/>
                <a:cs typeface="Heiti SC"/>
              </a:rPr>
              <a:t>赋</a:t>
            </a:r>
            <a:r>
              <a:rPr sz="2000" b="1" dirty="0">
                <a:latin typeface="Heiti SC"/>
                <a:cs typeface="Heiti SC"/>
              </a:rPr>
              <a:t>值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265" dirty="0">
                <a:solidFill>
                  <a:srgbClr val="1DB41D"/>
                </a:solidFill>
                <a:latin typeface="FZLTZHB--B51-0"/>
                <a:cs typeface="FZLTZHB--B51-0"/>
              </a:rPr>
              <a:t>8</a:t>
            </a:r>
            <a:r>
              <a:rPr sz="20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-254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命名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8609" y="1529831"/>
            <a:ext cx="24663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关联标识符的过程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8351520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命名规</a:t>
            </a:r>
            <a:r>
              <a:rPr sz="2400" b="1" spc="-10" dirty="0">
                <a:latin typeface="Heiti SC"/>
                <a:cs typeface="Heiti SC"/>
              </a:rPr>
              <a:t>则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大小写字母、数字、下划线和中文等字符及组合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2588260" algn="l"/>
                <a:tab pos="4544060" algn="l"/>
              </a:tabLst>
            </a:pPr>
            <a:r>
              <a:rPr sz="2000" b="1" dirty="0">
                <a:latin typeface="Heiti SC"/>
                <a:cs typeface="Heiti SC"/>
              </a:rPr>
              <a:t>如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345" dirty="0">
                <a:latin typeface="FZLTZHB--B51-0"/>
                <a:cs typeface="FZLTZHB--B51-0"/>
              </a:rPr>
              <a:t>T</a:t>
            </a:r>
            <a:r>
              <a:rPr sz="2000" b="1" spc="-200" dirty="0">
                <a:latin typeface="FZLTZHB--B51-0"/>
                <a:cs typeface="FZLTZHB--B51-0"/>
              </a:rPr>
              <a:t>empStr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0" dirty="0">
                <a:latin typeface="FZLTZHB--B51-0"/>
                <a:cs typeface="FZLTZHB--B51-0"/>
              </a:rPr>
              <a:t>Python_Gr</a:t>
            </a:r>
            <a:r>
              <a:rPr sz="2000" b="1" spc="-200" dirty="0">
                <a:latin typeface="FZLTZHB--B51-0"/>
                <a:cs typeface="FZLTZHB--B51-0"/>
              </a:rPr>
              <a:t>e</a:t>
            </a:r>
            <a:r>
              <a:rPr sz="2000" b="1" spc="85" dirty="0">
                <a:latin typeface="FZLTZHB--B51-0"/>
                <a:cs typeface="FZLTZHB--B51-0"/>
              </a:rPr>
              <a:t>a</a:t>
            </a:r>
            <a:r>
              <a:rPr sz="2000" b="1" spc="50" dirty="0">
                <a:latin typeface="FZLTZHB--B51-0"/>
                <a:cs typeface="FZLTZHB--B51-0"/>
              </a:rPr>
              <a:t>t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这是门</a:t>
            </a:r>
            <a:r>
              <a:rPr sz="2000" b="1" spc="-145" dirty="0">
                <a:latin typeface="FZLTZHB--B51-0"/>
                <a:cs typeface="FZLTZHB--B51-0"/>
              </a:rPr>
              <a:t>Python</a:t>
            </a:r>
            <a:r>
              <a:rPr sz="2000" b="1" dirty="0">
                <a:latin typeface="Heiti SC"/>
                <a:cs typeface="Heiti SC"/>
              </a:rPr>
              <a:t>好课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注意事</a:t>
            </a:r>
            <a:r>
              <a:rPr sz="2400" b="1" spc="-10" dirty="0">
                <a:latin typeface="Heiti SC"/>
                <a:cs typeface="Heiti SC"/>
              </a:rPr>
              <a:t>项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大小写敏感、首字符不能是数字、不与保留字相同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-145" dirty="0">
                <a:latin typeface="FZLTZHB--B51-0"/>
                <a:cs typeface="FZLTZHB--B51-0"/>
              </a:rPr>
              <a:t>Python</a:t>
            </a:r>
            <a:r>
              <a:rPr sz="2000" b="1" dirty="0">
                <a:latin typeface="Heiti SC"/>
                <a:cs typeface="Heiti SC"/>
              </a:rPr>
              <a:t>和</a:t>
            </a:r>
            <a:r>
              <a:rPr sz="2000" b="1" spc="-114" dirty="0">
                <a:latin typeface="FZLTZHB--B51-0"/>
                <a:cs typeface="FZLTZHB--B51-0"/>
              </a:rPr>
              <a:t>python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dirty="0">
                <a:latin typeface="Heiti SC"/>
                <a:cs typeface="Heiti SC"/>
              </a:rPr>
              <a:t>不同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dirty="0">
                <a:latin typeface="Heiti SC"/>
                <a:cs typeface="Heiti SC"/>
              </a:rPr>
              <a:t>量，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-265" dirty="0">
                <a:latin typeface="FZLTZHB--B51-0"/>
                <a:cs typeface="FZLTZHB--B51-0"/>
              </a:rPr>
              <a:t>23</a:t>
            </a:r>
            <a:r>
              <a:rPr sz="2000" b="1" spc="-320" dirty="0">
                <a:latin typeface="FZLTZHB--B51-0"/>
                <a:cs typeface="FZLTZHB--B51-0"/>
              </a:rPr>
              <a:t>P</a:t>
            </a:r>
            <a:r>
              <a:rPr sz="2000" b="1" dirty="0">
                <a:latin typeface="FZLTZHB--B51-0"/>
                <a:cs typeface="FZLTZHB--B51-0"/>
              </a:rPr>
              <a:t>yt</a:t>
            </a:r>
            <a:r>
              <a:rPr sz="2000" b="1" spc="-10" dirty="0">
                <a:latin typeface="FZLTZHB--B51-0"/>
                <a:cs typeface="FZLTZHB--B51-0"/>
              </a:rPr>
              <a:t>h</a:t>
            </a:r>
            <a:r>
              <a:rPr sz="2000" b="1" spc="-235" dirty="0">
                <a:latin typeface="FZLTZHB--B51-0"/>
                <a:cs typeface="FZLTZHB--B51-0"/>
              </a:rPr>
              <a:t>on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dirty="0">
                <a:latin typeface="Heiti SC"/>
                <a:cs typeface="Heiti SC"/>
              </a:rPr>
              <a:t>不合</a:t>
            </a:r>
            <a:r>
              <a:rPr sz="2000" b="1" spc="-15" dirty="0">
                <a:latin typeface="Heiti SC"/>
                <a:cs typeface="Heiti SC"/>
              </a:rPr>
              <a:t>法</a:t>
            </a:r>
            <a:r>
              <a:rPr sz="2000" b="1" dirty="0">
                <a:latin typeface="Heiti SC"/>
                <a:cs typeface="Heiti SC"/>
              </a:rPr>
              <a:t>的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7934" y="583742"/>
            <a:ext cx="15481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保留字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24608" y="1529831"/>
            <a:ext cx="5511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被编程语言内部定义并保留使用的标识符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6045200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Pytho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语言有</a:t>
            </a:r>
            <a:r>
              <a:rPr sz="2400" b="1" spc="140" dirty="0">
                <a:latin typeface="Arial"/>
                <a:cs typeface="Arial"/>
              </a:rPr>
              <a:t>3</a:t>
            </a:r>
            <a:r>
              <a:rPr sz="2400" b="1" spc="135" dirty="0">
                <a:latin typeface="Arial"/>
                <a:cs typeface="Arial"/>
              </a:rPr>
              <a:t>5</a:t>
            </a:r>
            <a:r>
              <a:rPr sz="2400" b="1" spc="-5" dirty="0">
                <a:latin typeface="Heiti SC"/>
                <a:cs typeface="Heiti SC"/>
              </a:rPr>
              <a:t>个保留字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dirty="0">
                <a:latin typeface="Heiti SC"/>
                <a:cs typeface="Heiti SC"/>
              </a:rPr>
              <a:t>也叫关键</a:t>
            </a:r>
            <a:r>
              <a:rPr sz="2400" b="1" spc="-10" dirty="0">
                <a:latin typeface="Heiti SC"/>
                <a:cs typeface="Heiti SC"/>
              </a:rPr>
              <a:t>字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spc="15" dirty="0">
                <a:latin typeface="Arial"/>
                <a:cs typeface="Arial"/>
              </a:rPr>
              <a:t>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spc="15" dirty="0">
                <a:latin typeface="Arial"/>
                <a:cs typeface="Arial"/>
              </a:rPr>
              <a:t>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else</a:t>
            </a:r>
            <a:r>
              <a:rPr sz="2000" b="1" spc="15" dirty="0">
                <a:latin typeface="Arial"/>
                <a:cs typeface="Arial"/>
              </a:rPr>
              <a:t>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endParaRPr sz="20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保留字是编程语言的基本单词，大小写敏感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30353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dirty="0">
                <a:latin typeface="Heiti SC"/>
                <a:cs typeface="Heiti SC"/>
              </a:rPr>
              <a:t>是保留字，</a:t>
            </a:r>
            <a:r>
              <a:rPr sz="2000" b="1" spc="440" dirty="0">
                <a:latin typeface="FZLTZHB--B51-0"/>
                <a:cs typeface="FZLTZHB--B51-0"/>
              </a:rPr>
              <a:t>If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是变量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35" cy="1186815"/>
          </a:xfrm>
          <a:custGeom>
            <a:avLst/>
            <a:gdLst/>
            <a:ahLst/>
            <a:cxnLst/>
            <a:rect l="l" t="t" r="r" b="b"/>
            <a:pathLst>
              <a:path w="2134235" h="1186814">
                <a:moveTo>
                  <a:pt x="386658" y="613945"/>
                </a:moveTo>
                <a:lnTo>
                  <a:pt x="361687" y="613945"/>
                </a:lnTo>
                <a:lnTo>
                  <a:pt x="312078" y="619025"/>
                </a:lnTo>
                <a:lnTo>
                  <a:pt x="262322" y="629185"/>
                </a:lnTo>
                <a:lnTo>
                  <a:pt x="249777" y="632995"/>
                </a:lnTo>
                <a:lnTo>
                  <a:pt x="237168" y="635535"/>
                </a:lnTo>
                <a:lnTo>
                  <a:pt x="224483" y="640615"/>
                </a:lnTo>
                <a:lnTo>
                  <a:pt x="211712" y="644425"/>
                </a:lnTo>
                <a:lnTo>
                  <a:pt x="198179" y="649505"/>
                </a:lnTo>
                <a:lnTo>
                  <a:pt x="160149" y="667285"/>
                </a:lnTo>
                <a:lnTo>
                  <a:pt x="125901" y="686335"/>
                </a:lnTo>
                <a:lnTo>
                  <a:pt x="95342" y="709195"/>
                </a:lnTo>
                <a:lnTo>
                  <a:pt x="60181" y="744755"/>
                </a:lnTo>
                <a:lnTo>
                  <a:pt x="31201" y="785395"/>
                </a:lnTo>
                <a:lnTo>
                  <a:pt x="11188" y="829845"/>
                </a:lnTo>
                <a:lnTo>
                  <a:pt x="1288" y="875565"/>
                </a:lnTo>
                <a:lnTo>
                  <a:pt x="0" y="898425"/>
                </a:lnTo>
                <a:lnTo>
                  <a:pt x="58" y="904775"/>
                </a:lnTo>
                <a:lnTo>
                  <a:pt x="4615" y="950495"/>
                </a:lnTo>
                <a:lnTo>
                  <a:pt x="14558" y="989865"/>
                </a:lnTo>
                <a:lnTo>
                  <a:pt x="23916" y="1015265"/>
                </a:lnTo>
                <a:lnTo>
                  <a:pt x="29151" y="1027965"/>
                </a:lnTo>
                <a:lnTo>
                  <a:pt x="34814" y="1039395"/>
                </a:lnTo>
                <a:lnTo>
                  <a:pt x="40907" y="1050825"/>
                </a:lnTo>
                <a:lnTo>
                  <a:pt x="47428" y="1060985"/>
                </a:lnTo>
                <a:lnTo>
                  <a:pt x="54379" y="1072415"/>
                </a:lnTo>
                <a:lnTo>
                  <a:pt x="61759" y="1082575"/>
                </a:lnTo>
                <a:lnTo>
                  <a:pt x="69567" y="1092735"/>
                </a:lnTo>
                <a:lnTo>
                  <a:pt x="77805" y="1101625"/>
                </a:lnTo>
                <a:lnTo>
                  <a:pt x="86471" y="1111785"/>
                </a:lnTo>
                <a:lnTo>
                  <a:pt x="119070" y="1139725"/>
                </a:lnTo>
                <a:lnTo>
                  <a:pt x="156953" y="1163855"/>
                </a:lnTo>
                <a:lnTo>
                  <a:pt x="198044" y="1179095"/>
                </a:lnTo>
                <a:lnTo>
                  <a:pt x="242406" y="1186715"/>
                </a:lnTo>
                <a:lnTo>
                  <a:pt x="290099" y="1186715"/>
                </a:lnTo>
                <a:lnTo>
                  <a:pt x="358981" y="1174015"/>
                </a:lnTo>
                <a:lnTo>
                  <a:pt x="395731" y="1162585"/>
                </a:lnTo>
                <a:lnTo>
                  <a:pt x="432677" y="1147345"/>
                </a:lnTo>
                <a:lnTo>
                  <a:pt x="466763" y="1128295"/>
                </a:lnTo>
                <a:lnTo>
                  <a:pt x="482699" y="1118135"/>
                </a:lnTo>
                <a:lnTo>
                  <a:pt x="318606" y="1118135"/>
                </a:lnTo>
                <a:lnTo>
                  <a:pt x="295160" y="1115595"/>
                </a:lnTo>
                <a:lnTo>
                  <a:pt x="283696" y="1111785"/>
                </a:lnTo>
                <a:lnTo>
                  <a:pt x="272389" y="1109245"/>
                </a:lnTo>
                <a:lnTo>
                  <a:pt x="260643" y="1104165"/>
                </a:lnTo>
                <a:lnTo>
                  <a:pt x="217530" y="1081305"/>
                </a:lnTo>
                <a:lnTo>
                  <a:pt x="198254" y="1066065"/>
                </a:lnTo>
                <a:lnTo>
                  <a:pt x="189176" y="1058445"/>
                </a:lnTo>
                <a:lnTo>
                  <a:pt x="164146" y="1029235"/>
                </a:lnTo>
                <a:lnTo>
                  <a:pt x="142360" y="994945"/>
                </a:lnTo>
                <a:lnTo>
                  <a:pt x="123738" y="954305"/>
                </a:lnTo>
                <a:lnTo>
                  <a:pt x="110826" y="913665"/>
                </a:lnTo>
                <a:lnTo>
                  <a:pt x="104817" y="875565"/>
                </a:lnTo>
                <a:lnTo>
                  <a:pt x="104244" y="850165"/>
                </a:lnTo>
                <a:lnTo>
                  <a:pt x="105000" y="838735"/>
                </a:lnTo>
                <a:lnTo>
                  <a:pt x="115057" y="791745"/>
                </a:lnTo>
                <a:lnTo>
                  <a:pt x="137719" y="749835"/>
                </a:lnTo>
                <a:lnTo>
                  <a:pt x="145378" y="739675"/>
                </a:lnTo>
                <a:lnTo>
                  <a:pt x="184024" y="706655"/>
                </a:lnTo>
                <a:lnTo>
                  <a:pt x="221769" y="687605"/>
                </a:lnTo>
                <a:lnTo>
                  <a:pt x="236085" y="682525"/>
                </a:lnTo>
                <a:lnTo>
                  <a:pt x="249336" y="677445"/>
                </a:lnTo>
                <a:lnTo>
                  <a:pt x="275041" y="672365"/>
                </a:lnTo>
                <a:lnTo>
                  <a:pt x="299761" y="669825"/>
                </a:lnTo>
                <a:lnTo>
                  <a:pt x="411314" y="669825"/>
                </a:lnTo>
                <a:lnTo>
                  <a:pt x="410173" y="664745"/>
                </a:lnTo>
                <a:lnTo>
                  <a:pt x="407933" y="652045"/>
                </a:lnTo>
                <a:lnTo>
                  <a:pt x="406023" y="640615"/>
                </a:lnTo>
                <a:lnTo>
                  <a:pt x="404444" y="629185"/>
                </a:lnTo>
                <a:lnTo>
                  <a:pt x="403199" y="617755"/>
                </a:lnTo>
                <a:lnTo>
                  <a:pt x="386658" y="613945"/>
                </a:lnTo>
                <a:close/>
              </a:path>
              <a:path w="2134235" h="1186814">
                <a:moveTo>
                  <a:pt x="534297" y="1019075"/>
                </a:moveTo>
                <a:lnTo>
                  <a:pt x="525246" y="1029235"/>
                </a:lnTo>
                <a:lnTo>
                  <a:pt x="515959" y="1038125"/>
                </a:lnTo>
                <a:lnTo>
                  <a:pt x="506424" y="1045745"/>
                </a:lnTo>
                <a:lnTo>
                  <a:pt x="496630" y="1054635"/>
                </a:lnTo>
                <a:lnTo>
                  <a:pt x="454621" y="1082575"/>
                </a:lnTo>
                <a:lnTo>
                  <a:pt x="419807" y="1099085"/>
                </a:lnTo>
                <a:lnTo>
                  <a:pt x="380869" y="1111785"/>
                </a:lnTo>
                <a:lnTo>
                  <a:pt x="342833" y="1118135"/>
                </a:lnTo>
                <a:lnTo>
                  <a:pt x="482699" y="1118135"/>
                </a:lnTo>
                <a:lnTo>
                  <a:pt x="487905" y="1114325"/>
                </a:lnTo>
                <a:lnTo>
                  <a:pt x="498004" y="1106705"/>
                </a:lnTo>
                <a:lnTo>
                  <a:pt x="507788" y="1099085"/>
                </a:lnTo>
                <a:lnTo>
                  <a:pt x="517258" y="1090195"/>
                </a:lnTo>
                <a:lnTo>
                  <a:pt x="526414" y="1082575"/>
                </a:lnTo>
                <a:lnTo>
                  <a:pt x="535257" y="1073685"/>
                </a:lnTo>
                <a:lnTo>
                  <a:pt x="543788" y="1063525"/>
                </a:lnTo>
                <a:lnTo>
                  <a:pt x="547344" y="1022885"/>
                </a:lnTo>
                <a:lnTo>
                  <a:pt x="534297" y="1019075"/>
                </a:lnTo>
                <a:close/>
              </a:path>
              <a:path w="2134235" h="1186814">
                <a:moveTo>
                  <a:pt x="905296" y="429795"/>
                </a:moveTo>
                <a:lnTo>
                  <a:pt x="892800" y="429795"/>
                </a:lnTo>
                <a:lnTo>
                  <a:pt x="880347" y="431065"/>
                </a:lnTo>
                <a:lnTo>
                  <a:pt x="867927" y="431065"/>
                </a:lnTo>
                <a:lnTo>
                  <a:pt x="843141" y="433605"/>
                </a:lnTo>
                <a:lnTo>
                  <a:pt x="830753" y="436145"/>
                </a:lnTo>
                <a:lnTo>
                  <a:pt x="818354" y="437415"/>
                </a:lnTo>
                <a:lnTo>
                  <a:pt x="780982" y="445035"/>
                </a:lnTo>
                <a:lnTo>
                  <a:pt x="730341" y="460275"/>
                </a:lnTo>
                <a:lnTo>
                  <a:pt x="716805" y="466625"/>
                </a:lnTo>
                <a:lnTo>
                  <a:pt x="703700" y="471705"/>
                </a:lnTo>
                <a:lnTo>
                  <a:pt x="666935" y="489485"/>
                </a:lnTo>
                <a:lnTo>
                  <a:pt x="633924" y="511075"/>
                </a:lnTo>
                <a:lnTo>
                  <a:pt x="623739" y="517425"/>
                </a:lnTo>
                <a:lnTo>
                  <a:pt x="613956" y="526315"/>
                </a:lnTo>
                <a:lnTo>
                  <a:pt x="604574" y="533935"/>
                </a:lnTo>
                <a:lnTo>
                  <a:pt x="595588" y="542825"/>
                </a:lnTo>
                <a:lnTo>
                  <a:pt x="563536" y="580925"/>
                </a:lnTo>
                <a:lnTo>
                  <a:pt x="533755" y="634265"/>
                </a:lnTo>
                <a:lnTo>
                  <a:pt x="521459" y="679985"/>
                </a:lnTo>
                <a:lnTo>
                  <a:pt x="518676" y="721895"/>
                </a:lnTo>
                <a:lnTo>
                  <a:pt x="518787" y="726975"/>
                </a:lnTo>
                <a:lnTo>
                  <a:pt x="523229" y="766345"/>
                </a:lnTo>
                <a:lnTo>
                  <a:pt x="533180" y="805715"/>
                </a:lnTo>
                <a:lnTo>
                  <a:pt x="547762" y="843815"/>
                </a:lnTo>
                <a:lnTo>
                  <a:pt x="566032" y="878105"/>
                </a:lnTo>
                <a:lnTo>
                  <a:pt x="596398" y="918745"/>
                </a:lnTo>
                <a:lnTo>
                  <a:pt x="625730" y="946685"/>
                </a:lnTo>
                <a:lnTo>
                  <a:pt x="649941" y="964465"/>
                </a:lnTo>
                <a:lnTo>
                  <a:pt x="662573" y="973355"/>
                </a:lnTo>
                <a:lnTo>
                  <a:pt x="702602" y="991135"/>
                </a:lnTo>
                <a:lnTo>
                  <a:pt x="745879" y="1001295"/>
                </a:lnTo>
                <a:lnTo>
                  <a:pt x="776566" y="1003835"/>
                </a:lnTo>
                <a:lnTo>
                  <a:pt x="792467" y="1003835"/>
                </a:lnTo>
                <a:lnTo>
                  <a:pt x="842426" y="998755"/>
                </a:lnTo>
                <a:lnTo>
                  <a:pt x="895821" y="984785"/>
                </a:lnTo>
                <a:lnTo>
                  <a:pt x="939305" y="968275"/>
                </a:lnTo>
                <a:lnTo>
                  <a:pt x="962968" y="956845"/>
                </a:lnTo>
                <a:lnTo>
                  <a:pt x="974330" y="951765"/>
                </a:lnTo>
                <a:lnTo>
                  <a:pt x="985378" y="944145"/>
                </a:lnTo>
                <a:lnTo>
                  <a:pt x="996113" y="937795"/>
                </a:lnTo>
                <a:lnTo>
                  <a:pt x="1001324" y="933985"/>
                </a:lnTo>
                <a:lnTo>
                  <a:pt x="837142" y="933985"/>
                </a:lnTo>
                <a:lnTo>
                  <a:pt x="813709" y="931445"/>
                </a:lnTo>
                <a:lnTo>
                  <a:pt x="802250" y="928905"/>
                </a:lnTo>
                <a:lnTo>
                  <a:pt x="790943" y="925095"/>
                </a:lnTo>
                <a:lnTo>
                  <a:pt x="779205" y="921285"/>
                </a:lnTo>
                <a:lnTo>
                  <a:pt x="736117" y="898425"/>
                </a:lnTo>
                <a:lnTo>
                  <a:pt x="699069" y="865405"/>
                </a:lnTo>
                <a:lnTo>
                  <a:pt x="675132" y="834925"/>
                </a:lnTo>
                <a:lnTo>
                  <a:pt x="654407" y="798095"/>
                </a:lnTo>
                <a:lnTo>
                  <a:pt x="636814" y="756185"/>
                </a:lnTo>
                <a:lnTo>
                  <a:pt x="626745" y="716815"/>
                </a:lnTo>
                <a:lnTo>
                  <a:pt x="622855" y="667285"/>
                </a:lnTo>
                <a:lnTo>
                  <a:pt x="623610" y="654585"/>
                </a:lnTo>
                <a:lnTo>
                  <a:pt x="633651" y="608865"/>
                </a:lnTo>
                <a:lnTo>
                  <a:pt x="656338" y="565685"/>
                </a:lnTo>
                <a:lnTo>
                  <a:pt x="681720" y="539015"/>
                </a:lnTo>
                <a:lnTo>
                  <a:pt x="691787" y="530125"/>
                </a:lnTo>
                <a:lnTo>
                  <a:pt x="702679" y="523775"/>
                </a:lnTo>
                <a:lnTo>
                  <a:pt x="714407" y="516155"/>
                </a:lnTo>
                <a:lnTo>
                  <a:pt x="726982" y="509805"/>
                </a:lnTo>
                <a:lnTo>
                  <a:pt x="780973" y="490755"/>
                </a:lnTo>
                <a:lnTo>
                  <a:pt x="806179" y="486945"/>
                </a:lnTo>
                <a:lnTo>
                  <a:pt x="930009" y="486945"/>
                </a:lnTo>
                <a:lnTo>
                  <a:pt x="928721" y="480595"/>
                </a:lnTo>
                <a:lnTo>
                  <a:pt x="926477" y="467895"/>
                </a:lnTo>
                <a:lnTo>
                  <a:pt x="924565" y="456465"/>
                </a:lnTo>
                <a:lnTo>
                  <a:pt x="922985" y="445035"/>
                </a:lnTo>
                <a:lnTo>
                  <a:pt x="921740" y="433605"/>
                </a:lnTo>
                <a:lnTo>
                  <a:pt x="905296" y="429795"/>
                </a:lnTo>
                <a:close/>
              </a:path>
              <a:path w="2134235" h="1186814">
                <a:moveTo>
                  <a:pt x="1052888" y="836195"/>
                </a:moveTo>
                <a:lnTo>
                  <a:pt x="1024977" y="862865"/>
                </a:lnTo>
                <a:lnTo>
                  <a:pt x="984141" y="892075"/>
                </a:lnTo>
                <a:lnTo>
                  <a:pt x="950322" y="909855"/>
                </a:lnTo>
                <a:lnTo>
                  <a:pt x="899389" y="927635"/>
                </a:lnTo>
                <a:lnTo>
                  <a:pt x="861356" y="933985"/>
                </a:lnTo>
                <a:lnTo>
                  <a:pt x="1001324" y="933985"/>
                </a:lnTo>
                <a:lnTo>
                  <a:pt x="1035912" y="907315"/>
                </a:lnTo>
                <a:lnTo>
                  <a:pt x="1065885" y="838735"/>
                </a:lnTo>
                <a:lnTo>
                  <a:pt x="1052888" y="836195"/>
                </a:lnTo>
                <a:close/>
              </a:path>
              <a:path w="2134235" h="1186814">
                <a:moveTo>
                  <a:pt x="411314" y="669825"/>
                </a:moveTo>
                <a:lnTo>
                  <a:pt x="299761" y="669825"/>
                </a:lnTo>
                <a:lnTo>
                  <a:pt x="323589" y="672365"/>
                </a:lnTo>
                <a:lnTo>
                  <a:pt x="335196" y="674905"/>
                </a:lnTo>
                <a:lnTo>
                  <a:pt x="379845" y="695225"/>
                </a:lnTo>
                <a:lnTo>
                  <a:pt x="401040" y="746025"/>
                </a:lnTo>
                <a:lnTo>
                  <a:pt x="405866" y="748565"/>
                </a:lnTo>
                <a:lnTo>
                  <a:pt x="426567" y="740945"/>
                </a:lnTo>
                <a:lnTo>
                  <a:pt x="426255" y="728245"/>
                </a:lnTo>
                <a:lnTo>
                  <a:pt x="422393" y="715545"/>
                </a:lnTo>
                <a:lnTo>
                  <a:pt x="415634" y="688875"/>
                </a:lnTo>
                <a:lnTo>
                  <a:pt x="412740" y="676175"/>
                </a:lnTo>
                <a:lnTo>
                  <a:pt x="411314" y="669825"/>
                </a:lnTo>
                <a:close/>
              </a:path>
              <a:path w="2134235" h="1186814">
                <a:moveTo>
                  <a:pt x="930009" y="486945"/>
                </a:moveTo>
                <a:lnTo>
                  <a:pt x="830438" y="486945"/>
                </a:lnTo>
                <a:lnTo>
                  <a:pt x="842242" y="488215"/>
                </a:lnTo>
                <a:lnTo>
                  <a:pt x="853845" y="490755"/>
                </a:lnTo>
                <a:lnTo>
                  <a:pt x="876496" y="498375"/>
                </a:lnTo>
                <a:lnTo>
                  <a:pt x="898485" y="511075"/>
                </a:lnTo>
                <a:lnTo>
                  <a:pt x="902854" y="521235"/>
                </a:lnTo>
                <a:lnTo>
                  <a:pt x="907848" y="532665"/>
                </a:lnTo>
                <a:lnTo>
                  <a:pt x="913466" y="546635"/>
                </a:lnTo>
                <a:lnTo>
                  <a:pt x="919708" y="561875"/>
                </a:lnTo>
                <a:lnTo>
                  <a:pt x="924534" y="564415"/>
                </a:lnTo>
                <a:lnTo>
                  <a:pt x="945235" y="556795"/>
                </a:lnTo>
                <a:lnTo>
                  <a:pt x="944894" y="545365"/>
                </a:lnTo>
                <a:lnTo>
                  <a:pt x="941002" y="531395"/>
                </a:lnTo>
                <a:lnTo>
                  <a:pt x="937438" y="518695"/>
                </a:lnTo>
                <a:lnTo>
                  <a:pt x="934203" y="505995"/>
                </a:lnTo>
                <a:lnTo>
                  <a:pt x="931297" y="493295"/>
                </a:lnTo>
                <a:lnTo>
                  <a:pt x="930009" y="486945"/>
                </a:lnTo>
                <a:close/>
              </a:path>
              <a:path w="2134235" h="1186814">
                <a:moveTo>
                  <a:pt x="1327743" y="342900"/>
                </a:moveTo>
                <a:lnTo>
                  <a:pt x="1202156" y="342900"/>
                </a:lnTo>
                <a:lnTo>
                  <a:pt x="1207744" y="345440"/>
                </a:lnTo>
                <a:lnTo>
                  <a:pt x="1214790" y="359410"/>
                </a:lnTo>
                <a:lnTo>
                  <a:pt x="1231476" y="397510"/>
                </a:lnTo>
                <a:lnTo>
                  <a:pt x="1236615" y="411480"/>
                </a:lnTo>
                <a:lnTo>
                  <a:pt x="1242141" y="425450"/>
                </a:lnTo>
                <a:lnTo>
                  <a:pt x="1317345" y="637540"/>
                </a:lnTo>
                <a:lnTo>
                  <a:pt x="1346329" y="722630"/>
                </a:lnTo>
                <a:lnTo>
                  <a:pt x="1355356" y="762000"/>
                </a:lnTo>
                <a:lnTo>
                  <a:pt x="1354455" y="769620"/>
                </a:lnTo>
                <a:lnTo>
                  <a:pt x="1347560" y="779780"/>
                </a:lnTo>
                <a:lnTo>
                  <a:pt x="1336014" y="795020"/>
                </a:lnTo>
                <a:lnTo>
                  <a:pt x="1335760" y="800100"/>
                </a:lnTo>
                <a:lnTo>
                  <a:pt x="1339189" y="808990"/>
                </a:lnTo>
                <a:lnTo>
                  <a:pt x="1351009" y="808990"/>
                </a:lnTo>
                <a:lnTo>
                  <a:pt x="1360841" y="805180"/>
                </a:lnTo>
                <a:lnTo>
                  <a:pt x="1371924" y="800100"/>
                </a:lnTo>
                <a:lnTo>
                  <a:pt x="1384263" y="795020"/>
                </a:lnTo>
                <a:lnTo>
                  <a:pt x="1397861" y="789940"/>
                </a:lnTo>
                <a:lnTo>
                  <a:pt x="1412722" y="784860"/>
                </a:lnTo>
                <a:lnTo>
                  <a:pt x="1503336" y="755650"/>
                </a:lnTo>
                <a:lnTo>
                  <a:pt x="1512912" y="751840"/>
                </a:lnTo>
                <a:lnTo>
                  <a:pt x="1555321" y="736600"/>
                </a:lnTo>
                <a:lnTo>
                  <a:pt x="1583129" y="721360"/>
                </a:lnTo>
                <a:lnTo>
                  <a:pt x="1461775" y="721360"/>
                </a:lnTo>
                <a:lnTo>
                  <a:pt x="1457037" y="709930"/>
                </a:lnTo>
                <a:lnTo>
                  <a:pt x="1452439" y="698500"/>
                </a:lnTo>
                <a:lnTo>
                  <a:pt x="1447960" y="685800"/>
                </a:lnTo>
                <a:lnTo>
                  <a:pt x="1443583" y="674370"/>
                </a:lnTo>
                <a:lnTo>
                  <a:pt x="1393046" y="509270"/>
                </a:lnTo>
                <a:lnTo>
                  <a:pt x="1402999" y="505460"/>
                </a:lnTo>
                <a:lnTo>
                  <a:pt x="1415057" y="500380"/>
                </a:lnTo>
                <a:lnTo>
                  <a:pt x="1430699" y="495300"/>
                </a:lnTo>
                <a:lnTo>
                  <a:pt x="1444599" y="491490"/>
                </a:lnTo>
                <a:lnTo>
                  <a:pt x="1457841" y="488950"/>
                </a:lnTo>
                <a:lnTo>
                  <a:pt x="1656128" y="488950"/>
                </a:lnTo>
                <a:lnTo>
                  <a:pt x="1655475" y="487680"/>
                </a:lnTo>
                <a:lnTo>
                  <a:pt x="1648896" y="478790"/>
                </a:lnTo>
                <a:lnTo>
                  <a:pt x="1643700" y="472440"/>
                </a:lnTo>
                <a:lnTo>
                  <a:pt x="1372336" y="472440"/>
                </a:lnTo>
                <a:lnTo>
                  <a:pt x="1334993" y="367030"/>
                </a:lnTo>
                <a:lnTo>
                  <a:pt x="1331337" y="355600"/>
                </a:lnTo>
                <a:lnTo>
                  <a:pt x="1328021" y="344170"/>
                </a:lnTo>
                <a:lnTo>
                  <a:pt x="1327743" y="342900"/>
                </a:lnTo>
                <a:close/>
              </a:path>
              <a:path w="2134235" h="1186814">
                <a:moveTo>
                  <a:pt x="1656128" y="488950"/>
                </a:moveTo>
                <a:lnTo>
                  <a:pt x="1482349" y="488950"/>
                </a:lnTo>
                <a:lnTo>
                  <a:pt x="1493615" y="491490"/>
                </a:lnTo>
                <a:lnTo>
                  <a:pt x="1504222" y="494030"/>
                </a:lnTo>
                <a:lnTo>
                  <a:pt x="1540067" y="519430"/>
                </a:lnTo>
                <a:lnTo>
                  <a:pt x="1560037" y="552450"/>
                </a:lnTo>
                <a:lnTo>
                  <a:pt x="1574062" y="599440"/>
                </a:lnTo>
                <a:lnTo>
                  <a:pt x="1575128" y="624840"/>
                </a:lnTo>
                <a:lnTo>
                  <a:pt x="1573845" y="636270"/>
                </a:lnTo>
                <a:lnTo>
                  <a:pt x="1555446" y="679450"/>
                </a:lnTo>
                <a:lnTo>
                  <a:pt x="1525920" y="703580"/>
                </a:lnTo>
                <a:lnTo>
                  <a:pt x="1497421" y="715010"/>
                </a:lnTo>
                <a:lnTo>
                  <a:pt x="1484166" y="720090"/>
                </a:lnTo>
                <a:lnTo>
                  <a:pt x="1472355" y="721360"/>
                </a:lnTo>
                <a:lnTo>
                  <a:pt x="1583129" y="721360"/>
                </a:lnTo>
                <a:lnTo>
                  <a:pt x="1619141" y="695960"/>
                </a:lnTo>
                <a:lnTo>
                  <a:pt x="1644953" y="666750"/>
                </a:lnTo>
                <a:lnTo>
                  <a:pt x="1664601" y="633730"/>
                </a:lnTo>
                <a:lnTo>
                  <a:pt x="1677593" y="588010"/>
                </a:lnTo>
                <a:lnTo>
                  <a:pt x="1678482" y="576580"/>
                </a:lnTo>
                <a:lnTo>
                  <a:pt x="1678426" y="563880"/>
                </a:lnTo>
                <a:lnTo>
                  <a:pt x="1668754" y="516890"/>
                </a:lnTo>
                <a:lnTo>
                  <a:pt x="1661356" y="499110"/>
                </a:lnTo>
                <a:lnTo>
                  <a:pt x="1656128" y="488950"/>
                </a:lnTo>
                <a:close/>
              </a:path>
              <a:path w="2134235" h="1186814">
                <a:moveTo>
                  <a:pt x="1847186" y="196850"/>
                </a:moveTo>
                <a:lnTo>
                  <a:pt x="1650781" y="196850"/>
                </a:lnTo>
                <a:lnTo>
                  <a:pt x="1661117" y="200660"/>
                </a:lnTo>
                <a:lnTo>
                  <a:pt x="1677108" y="208280"/>
                </a:lnTo>
                <a:lnTo>
                  <a:pt x="1684338" y="212090"/>
                </a:lnTo>
                <a:lnTo>
                  <a:pt x="1692084" y="215900"/>
                </a:lnTo>
                <a:lnTo>
                  <a:pt x="1700347" y="220980"/>
                </a:lnTo>
                <a:lnTo>
                  <a:pt x="1709127" y="226060"/>
                </a:lnTo>
                <a:lnTo>
                  <a:pt x="1718425" y="232410"/>
                </a:lnTo>
                <a:lnTo>
                  <a:pt x="1728241" y="240030"/>
                </a:lnTo>
                <a:lnTo>
                  <a:pt x="1738578" y="247650"/>
                </a:lnTo>
                <a:lnTo>
                  <a:pt x="1749435" y="255270"/>
                </a:lnTo>
                <a:lnTo>
                  <a:pt x="1760813" y="264160"/>
                </a:lnTo>
                <a:lnTo>
                  <a:pt x="1772714" y="273050"/>
                </a:lnTo>
                <a:lnTo>
                  <a:pt x="1785137" y="283210"/>
                </a:lnTo>
                <a:lnTo>
                  <a:pt x="1798084" y="293370"/>
                </a:lnTo>
                <a:lnTo>
                  <a:pt x="1843333" y="331470"/>
                </a:lnTo>
                <a:lnTo>
                  <a:pt x="1856723" y="344170"/>
                </a:lnTo>
                <a:lnTo>
                  <a:pt x="1868449" y="354330"/>
                </a:lnTo>
                <a:lnTo>
                  <a:pt x="1878514" y="363220"/>
                </a:lnTo>
                <a:lnTo>
                  <a:pt x="1886918" y="372110"/>
                </a:lnTo>
                <a:lnTo>
                  <a:pt x="1893662" y="378460"/>
                </a:lnTo>
                <a:lnTo>
                  <a:pt x="1898750" y="383540"/>
                </a:lnTo>
                <a:lnTo>
                  <a:pt x="1902181" y="388620"/>
                </a:lnTo>
                <a:lnTo>
                  <a:pt x="1903958" y="391160"/>
                </a:lnTo>
                <a:lnTo>
                  <a:pt x="1923202" y="445770"/>
                </a:lnTo>
                <a:lnTo>
                  <a:pt x="1929839" y="466090"/>
                </a:lnTo>
                <a:lnTo>
                  <a:pt x="1935634" y="482600"/>
                </a:lnTo>
                <a:lnTo>
                  <a:pt x="1940591" y="497840"/>
                </a:lnTo>
                <a:lnTo>
                  <a:pt x="1952077" y="539750"/>
                </a:lnTo>
                <a:lnTo>
                  <a:pt x="1952877" y="546100"/>
                </a:lnTo>
                <a:lnTo>
                  <a:pt x="1952853" y="549910"/>
                </a:lnTo>
                <a:lnTo>
                  <a:pt x="1952091" y="553720"/>
                </a:lnTo>
                <a:lnTo>
                  <a:pt x="1950186" y="556260"/>
                </a:lnTo>
                <a:lnTo>
                  <a:pt x="1943504" y="561340"/>
                </a:lnTo>
                <a:lnTo>
                  <a:pt x="1934720" y="565150"/>
                </a:lnTo>
                <a:lnTo>
                  <a:pt x="1922045" y="571500"/>
                </a:lnTo>
                <a:lnTo>
                  <a:pt x="1905482" y="579120"/>
                </a:lnTo>
                <a:lnTo>
                  <a:pt x="1903196" y="582930"/>
                </a:lnTo>
                <a:lnTo>
                  <a:pt x="1911578" y="607060"/>
                </a:lnTo>
                <a:lnTo>
                  <a:pt x="1916282" y="609600"/>
                </a:lnTo>
                <a:lnTo>
                  <a:pt x="1923976" y="605790"/>
                </a:lnTo>
                <a:lnTo>
                  <a:pt x="1932722" y="601980"/>
                </a:lnTo>
                <a:lnTo>
                  <a:pt x="1942521" y="598170"/>
                </a:lnTo>
                <a:lnTo>
                  <a:pt x="1953375" y="594360"/>
                </a:lnTo>
                <a:lnTo>
                  <a:pt x="1965285" y="590550"/>
                </a:lnTo>
                <a:lnTo>
                  <a:pt x="1978253" y="585470"/>
                </a:lnTo>
                <a:lnTo>
                  <a:pt x="1992280" y="580390"/>
                </a:lnTo>
                <a:lnTo>
                  <a:pt x="2007367" y="574040"/>
                </a:lnTo>
                <a:lnTo>
                  <a:pt x="2039295" y="563880"/>
                </a:lnTo>
                <a:lnTo>
                  <a:pt x="2054138" y="557530"/>
                </a:lnTo>
                <a:lnTo>
                  <a:pt x="2068046" y="553720"/>
                </a:lnTo>
                <a:lnTo>
                  <a:pt x="2081020" y="548640"/>
                </a:lnTo>
                <a:lnTo>
                  <a:pt x="2093062" y="544830"/>
                </a:lnTo>
                <a:lnTo>
                  <a:pt x="2104172" y="541020"/>
                </a:lnTo>
                <a:lnTo>
                  <a:pt x="2114352" y="538480"/>
                </a:lnTo>
                <a:lnTo>
                  <a:pt x="2123602" y="535940"/>
                </a:lnTo>
                <a:lnTo>
                  <a:pt x="2131923" y="533400"/>
                </a:lnTo>
                <a:lnTo>
                  <a:pt x="2134209" y="528320"/>
                </a:lnTo>
                <a:lnTo>
                  <a:pt x="2128995" y="513080"/>
                </a:lnTo>
                <a:lnTo>
                  <a:pt x="2072487" y="513080"/>
                </a:lnTo>
                <a:lnTo>
                  <a:pt x="2069058" y="511810"/>
                </a:lnTo>
                <a:lnTo>
                  <a:pt x="2050222" y="478790"/>
                </a:lnTo>
                <a:lnTo>
                  <a:pt x="2045164" y="467360"/>
                </a:lnTo>
                <a:lnTo>
                  <a:pt x="2039540" y="452120"/>
                </a:lnTo>
                <a:lnTo>
                  <a:pt x="2033351" y="436880"/>
                </a:lnTo>
                <a:lnTo>
                  <a:pt x="2026595" y="417830"/>
                </a:lnTo>
                <a:lnTo>
                  <a:pt x="2005848" y="359410"/>
                </a:lnTo>
                <a:lnTo>
                  <a:pt x="1999514" y="328930"/>
                </a:lnTo>
                <a:lnTo>
                  <a:pt x="1999770" y="322580"/>
                </a:lnTo>
                <a:lnTo>
                  <a:pt x="2000649" y="313690"/>
                </a:lnTo>
                <a:lnTo>
                  <a:pt x="2002120" y="302260"/>
                </a:lnTo>
                <a:lnTo>
                  <a:pt x="2002309" y="300990"/>
                </a:lnTo>
                <a:lnTo>
                  <a:pt x="1956917" y="300990"/>
                </a:lnTo>
                <a:lnTo>
                  <a:pt x="1876514" y="223520"/>
                </a:lnTo>
                <a:lnTo>
                  <a:pt x="1863786" y="212090"/>
                </a:lnTo>
                <a:lnTo>
                  <a:pt x="1851576" y="200660"/>
                </a:lnTo>
                <a:lnTo>
                  <a:pt x="1847186" y="196850"/>
                </a:lnTo>
                <a:close/>
              </a:path>
              <a:path w="2134235" h="1186814">
                <a:moveTo>
                  <a:pt x="2125954" y="504190"/>
                </a:moveTo>
                <a:lnTo>
                  <a:pt x="2109844" y="505460"/>
                </a:lnTo>
                <a:lnTo>
                  <a:pt x="2094806" y="509270"/>
                </a:lnTo>
                <a:lnTo>
                  <a:pt x="2083655" y="511810"/>
                </a:lnTo>
                <a:lnTo>
                  <a:pt x="2076424" y="513080"/>
                </a:lnTo>
                <a:lnTo>
                  <a:pt x="2128995" y="513080"/>
                </a:lnTo>
                <a:lnTo>
                  <a:pt x="2125954" y="504190"/>
                </a:lnTo>
                <a:close/>
              </a:path>
              <a:path w="2134235" h="1186814">
                <a:moveTo>
                  <a:pt x="1566735" y="280670"/>
                </a:moveTo>
                <a:lnTo>
                  <a:pt x="1399107" y="280670"/>
                </a:lnTo>
                <a:lnTo>
                  <a:pt x="1410809" y="281940"/>
                </a:lnTo>
                <a:lnTo>
                  <a:pt x="1421619" y="284480"/>
                </a:lnTo>
                <a:lnTo>
                  <a:pt x="1455971" y="312420"/>
                </a:lnTo>
                <a:lnTo>
                  <a:pt x="1470813" y="347980"/>
                </a:lnTo>
                <a:lnTo>
                  <a:pt x="1474253" y="370840"/>
                </a:lnTo>
                <a:lnTo>
                  <a:pt x="1474177" y="384810"/>
                </a:lnTo>
                <a:lnTo>
                  <a:pt x="1458208" y="427990"/>
                </a:lnTo>
                <a:lnTo>
                  <a:pt x="1426041" y="452120"/>
                </a:lnTo>
                <a:lnTo>
                  <a:pt x="1393405" y="466090"/>
                </a:lnTo>
                <a:lnTo>
                  <a:pt x="1380704" y="471170"/>
                </a:lnTo>
                <a:lnTo>
                  <a:pt x="1372336" y="472440"/>
                </a:lnTo>
                <a:lnTo>
                  <a:pt x="1643700" y="472440"/>
                </a:lnTo>
                <a:lnTo>
                  <a:pt x="1612313" y="448310"/>
                </a:lnTo>
                <a:lnTo>
                  <a:pt x="1485132" y="448310"/>
                </a:lnTo>
                <a:lnTo>
                  <a:pt x="1503943" y="435610"/>
                </a:lnTo>
                <a:lnTo>
                  <a:pt x="1513738" y="427990"/>
                </a:lnTo>
                <a:lnTo>
                  <a:pt x="1524241" y="419100"/>
                </a:lnTo>
                <a:lnTo>
                  <a:pt x="1535789" y="410210"/>
                </a:lnTo>
                <a:lnTo>
                  <a:pt x="1559089" y="378460"/>
                </a:lnTo>
                <a:lnTo>
                  <a:pt x="1574075" y="331470"/>
                </a:lnTo>
                <a:lnTo>
                  <a:pt x="1574429" y="318770"/>
                </a:lnTo>
                <a:lnTo>
                  <a:pt x="1573418" y="307340"/>
                </a:lnTo>
                <a:lnTo>
                  <a:pt x="1571038" y="294640"/>
                </a:lnTo>
                <a:lnTo>
                  <a:pt x="1567283" y="281940"/>
                </a:lnTo>
                <a:lnTo>
                  <a:pt x="1566735" y="280670"/>
                </a:lnTo>
                <a:close/>
              </a:path>
              <a:path w="2134235" h="1186814">
                <a:moveTo>
                  <a:pt x="1571478" y="436880"/>
                </a:moveTo>
                <a:lnTo>
                  <a:pt x="1545349" y="436880"/>
                </a:lnTo>
                <a:lnTo>
                  <a:pt x="1531285" y="438150"/>
                </a:lnTo>
                <a:lnTo>
                  <a:pt x="1516559" y="440690"/>
                </a:lnTo>
                <a:lnTo>
                  <a:pt x="1501173" y="444500"/>
                </a:lnTo>
                <a:lnTo>
                  <a:pt x="1485132" y="448310"/>
                </a:lnTo>
                <a:lnTo>
                  <a:pt x="1612313" y="448310"/>
                </a:lnTo>
                <a:lnTo>
                  <a:pt x="1605628" y="445770"/>
                </a:lnTo>
                <a:lnTo>
                  <a:pt x="1594921" y="441960"/>
                </a:lnTo>
                <a:lnTo>
                  <a:pt x="1583537" y="439420"/>
                </a:lnTo>
                <a:lnTo>
                  <a:pt x="1571478" y="436880"/>
                </a:lnTo>
                <a:close/>
              </a:path>
              <a:path w="2134235" h="1186814">
                <a:moveTo>
                  <a:pt x="1480624" y="218440"/>
                </a:moveTo>
                <a:lnTo>
                  <a:pt x="1468862" y="218440"/>
                </a:lnTo>
                <a:lnTo>
                  <a:pt x="1442888" y="220980"/>
                </a:lnTo>
                <a:lnTo>
                  <a:pt x="1428628" y="224790"/>
                </a:lnTo>
                <a:lnTo>
                  <a:pt x="1413489" y="228600"/>
                </a:lnTo>
                <a:lnTo>
                  <a:pt x="1397445" y="232410"/>
                </a:lnTo>
                <a:lnTo>
                  <a:pt x="1370340" y="242570"/>
                </a:lnTo>
                <a:lnTo>
                  <a:pt x="1358885" y="246380"/>
                </a:lnTo>
                <a:lnTo>
                  <a:pt x="1345817" y="251460"/>
                </a:lnTo>
                <a:lnTo>
                  <a:pt x="1330842" y="257810"/>
                </a:lnTo>
                <a:lnTo>
                  <a:pt x="1321558" y="261620"/>
                </a:lnTo>
                <a:lnTo>
                  <a:pt x="1311763" y="265430"/>
                </a:lnTo>
                <a:lnTo>
                  <a:pt x="1301307" y="269240"/>
                </a:lnTo>
                <a:lnTo>
                  <a:pt x="1290040" y="273050"/>
                </a:lnTo>
                <a:lnTo>
                  <a:pt x="1277811" y="278130"/>
                </a:lnTo>
                <a:lnTo>
                  <a:pt x="1264470" y="283210"/>
                </a:lnTo>
                <a:lnTo>
                  <a:pt x="1249865" y="288290"/>
                </a:lnTo>
                <a:lnTo>
                  <a:pt x="1233847" y="293370"/>
                </a:lnTo>
                <a:lnTo>
                  <a:pt x="1218479" y="299720"/>
                </a:lnTo>
                <a:lnTo>
                  <a:pt x="1204215" y="304800"/>
                </a:lnTo>
                <a:lnTo>
                  <a:pt x="1191053" y="308610"/>
                </a:lnTo>
                <a:lnTo>
                  <a:pt x="1178992" y="312420"/>
                </a:lnTo>
                <a:lnTo>
                  <a:pt x="1168028" y="316230"/>
                </a:lnTo>
                <a:lnTo>
                  <a:pt x="1158160" y="318770"/>
                </a:lnTo>
                <a:lnTo>
                  <a:pt x="1149386" y="322580"/>
                </a:lnTo>
                <a:lnTo>
                  <a:pt x="1141704" y="323850"/>
                </a:lnTo>
                <a:lnTo>
                  <a:pt x="1139291" y="328930"/>
                </a:lnTo>
                <a:lnTo>
                  <a:pt x="1147673" y="351790"/>
                </a:lnTo>
                <a:lnTo>
                  <a:pt x="1161380" y="351790"/>
                </a:lnTo>
                <a:lnTo>
                  <a:pt x="1188864" y="345440"/>
                </a:lnTo>
                <a:lnTo>
                  <a:pt x="1194790" y="344170"/>
                </a:lnTo>
                <a:lnTo>
                  <a:pt x="1202156" y="342900"/>
                </a:lnTo>
                <a:lnTo>
                  <a:pt x="1327743" y="342900"/>
                </a:lnTo>
                <a:lnTo>
                  <a:pt x="1325247" y="331470"/>
                </a:lnTo>
                <a:lnTo>
                  <a:pt x="1323217" y="318770"/>
                </a:lnTo>
                <a:lnTo>
                  <a:pt x="1322132" y="304800"/>
                </a:lnTo>
                <a:lnTo>
                  <a:pt x="1331062" y="299720"/>
                </a:lnTo>
                <a:lnTo>
                  <a:pt x="1342059" y="295910"/>
                </a:lnTo>
                <a:lnTo>
                  <a:pt x="1373021" y="284480"/>
                </a:lnTo>
                <a:lnTo>
                  <a:pt x="1386512" y="281940"/>
                </a:lnTo>
                <a:lnTo>
                  <a:pt x="1399107" y="280670"/>
                </a:lnTo>
                <a:lnTo>
                  <a:pt x="1566735" y="280670"/>
                </a:lnTo>
                <a:lnTo>
                  <a:pt x="1562352" y="270510"/>
                </a:lnTo>
                <a:lnTo>
                  <a:pt x="1528142" y="232410"/>
                </a:lnTo>
                <a:lnTo>
                  <a:pt x="1501819" y="220980"/>
                </a:lnTo>
                <a:lnTo>
                  <a:pt x="1480624" y="218440"/>
                </a:lnTo>
                <a:close/>
              </a:path>
              <a:path w="2134235" h="1186814">
                <a:moveTo>
                  <a:pt x="2059660" y="0"/>
                </a:moveTo>
                <a:lnTo>
                  <a:pt x="2008396" y="19050"/>
                </a:lnTo>
                <a:lnTo>
                  <a:pt x="2006153" y="33020"/>
                </a:lnTo>
                <a:lnTo>
                  <a:pt x="2002637" y="55880"/>
                </a:lnTo>
                <a:lnTo>
                  <a:pt x="1985041" y="157480"/>
                </a:lnTo>
                <a:lnTo>
                  <a:pt x="1981792" y="175260"/>
                </a:lnTo>
                <a:lnTo>
                  <a:pt x="1975786" y="207010"/>
                </a:lnTo>
                <a:lnTo>
                  <a:pt x="1970436" y="234950"/>
                </a:lnTo>
                <a:lnTo>
                  <a:pt x="1965745" y="257810"/>
                </a:lnTo>
                <a:lnTo>
                  <a:pt x="1959949" y="287020"/>
                </a:lnTo>
                <a:lnTo>
                  <a:pt x="1958350" y="294640"/>
                </a:lnTo>
                <a:lnTo>
                  <a:pt x="1956917" y="300990"/>
                </a:lnTo>
                <a:lnTo>
                  <a:pt x="2002309" y="300990"/>
                </a:lnTo>
                <a:lnTo>
                  <a:pt x="2010277" y="255270"/>
                </a:lnTo>
                <a:lnTo>
                  <a:pt x="2020197" y="207010"/>
                </a:lnTo>
                <a:lnTo>
                  <a:pt x="2023159" y="194310"/>
                </a:lnTo>
                <a:lnTo>
                  <a:pt x="2029114" y="166370"/>
                </a:lnTo>
                <a:lnTo>
                  <a:pt x="2032107" y="153670"/>
                </a:lnTo>
                <a:lnTo>
                  <a:pt x="2041150" y="115570"/>
                </a:lnTo>
                <a:lnTo>
                  <a:pt x="2044184" y="104140"/>
                </a:lnTo>
                <a:lnTo>
                  <a:pt x="2047228" y="91440"/>
                </a:lnTo>
                <a:lnTo>
                  <a:pt x="2050282" y="80010"/>
                </a:lnTo>
                <a:lnTo>
                  <a:pt x="2059501" y="45720"/>
                </a:lnTo>
                <a:lnTo>
                  <a:pt x="2065694" y="25400"/>
                </a:lnTo>
                <a:lnTo>
                  <a:pt x="2068804" y="13970"/>
                </a:lnTo>
                <a:lnTo>
                  <a:pt x="2064359" y="2540"/>
                </a:lnTo>
                <a:lnTo>
                  <a:pt x="2059660" y="0"/>
                </a:lnTo>
                <a:close/>
              </a:path>
              <a:path w="2134235" h="1186814">
                <a:moveTo>
                  <a:pt x="1709926" y="114300"/>
                </a:moveTo>
                <a:lnTo>
                  <a:pt x="1704134" y="118110"/>
                </a:lnTo>
                <a:lnTo>
                  <a:pt x="1697027" y="123190"/>
                </a:lnTo>
                <a:lnTo>
                  <a:pt x="1688605" y="128270"/>
                </a:lnTo>
                <a:lnTo>
                  <a:pt x="1678869" y="134620"/>
                </a:lnTo>
                <a:lnTo>
                  <a:pt x="1667817" y="140970"/>
                </a:lnTo>
                <a:lnTo>
                  <a:pt x="1655450" y="148590"/>
                </a:lnTo>
                <a:lnTo>
                  <a:pt x="1641769" y="157480"/>
                </a:lnTo>
                <a:lnTo>
                  <a:pt x="1626772" y="166370"/>
                </a:lnTo>
                <a:lnTo>
                  <a:pt x="1610461" y="176530"/>
                </a:lnTo>
                <a:lnTo>
                  <a:pt x="1608302" y="181610"/>
                </a:lnTo>
                <a:lnTo>
                  <a:pt x="1615287" y="200660"/>
                </a:lnTo>
                <a:lnTo>
                  <a:pt x="1627850" y="200660"/>
                </a:lnTo>
                <a:lnTo>
                  <a:pt x="1640747" y="196850"/>
                </a:lnTo>
                <a:lnTo>
                  <a:pt x="1847186" y="196850"/>
                </a:lnTo>
                <a:lnTo>
                  <a:pt x="1839869" y="190500"/>
                </a:lnTo>
                <a:lnTo>
                  <a:pt x="1828653" y="180340"/>
                </a:lnTo>
                <a:lnTo>
                  <a:pt x="1817914" y="170180"/>
                </a:lnTo>
                <a:lnTo>
                  <a:pt x="1807638" y="162560"/>
                </a:lnTo>
                <a:lnTo>
                  <a:pt x="1797811" y="154940"/>
                </a:lnTo>
                <a:lnTo>
                  <a:pt x="1788419" y="147320"/>
                </a:lnTo>
                <a:lnTo>
                  <a:pt x="1779450" y="140970"/>
                </a:lnTo>
                <a:lnTo>
                  <a:pt x="1770889" y="135890"/>
                </a:lnTo>
                <a:lnTo>
                  <a:pt x="1762722" y="130810"/>
                </a:lnTo>
                <a:lnTo>
                  <a:pt x="1754936" y="125730"/>
                </a:lnTo>
                <a:lnTo>
                  <a:pt x="1747518" y="121920"/>
                </a:lnTo>
                <a:lnTo>
                  <a:pt x="1735833" y="118110"/>
                </a:lnTo>
                <a:lnTo>
                  <a:pt x="1723389" y="115570"/>
                </a:lnTo>
                <a:lnTo>
                  <a:pt x="1709926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3214370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64" y="0"/>
                </a:moveTo>
                <a:lnTo>
                  <a:pt x="0" y="69534"/>
                </a:lnTo>
                <a:lnTo>
                  <a:pt x="1073" y="79246"/>
                </a:lnTo>
                <a:lnTo>
                  <a:pt x="2093" y="92780"/>
                </a:lnTo>
                <a:lnTo>
                  <a:pt x="3103" y="110663"/>
                </a:lnTo>
                <a:lnTo>
                  <a:pt x="3475" y="126504"/>
                </a:lnTo>
                <a:lnTo>
                  <a:pt x="3099" y="138781"/>
                </a:lnTo>
                <a:lnTo>
                  <a:pt x="2019" y="147447"/>
                </a:lnTo>
                <a:lnTo>
                  <a:pt x="9258" y="151256"/>
                </a:lnTo>
                <a:lnTo>
                  <a:pt x="195821" y="85090"/>
                </a:lnTo>
                <a:lnTo>
                  <a:pt x="194944" y="78986"/>
                </a:lnTo>
                <a:lnTo>
                  <a:pt x="193055" y="63606"/>
                </a:lnTo>
                <a:lnTo>
                  <a:pt x="191812" y="49426"/>
                </a:lnTo>
                <a:lnTo>
                  <a:pt x="191220" y="36445"/>
                </a:lnTo>
                <a:lnTo>
                  <a:pt x="191284" y="24663"/>
                </a:lnTo>
                <a:lnTo>
                  <a:pt x="192012" y="14081"/>
                </a:lnTo>
                <a:lnTo>
                  <a:pt x="193408" y="4699"/>
                </a:lnTo>
                <a:lnTo>
                  <a:pt x="184264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6120" y="2566284"/>
            <a:ext cx="1217295" cy="848360"/>
          </a:xfrm>
          <a:custGeom>
            <a:avLst/>
            <a:gdLst/>
            <a:ahLst/>
            <a:cxnLst/>
            <a:rect l="l" t="t" r="r" b="b"/>
            <a:pathLst>
              <a:path w="1217295" h="848360">
                <a:moveTo>
                  <a:pt x="246520" y="369828"/>
                </a:moveTo>
                <a:lnTo>
                  <a:pt x="62865" y="369828"/>
                </a:lnTo>
                <a:lnTo>
                  <a:pt x="68453" y="372749"/>
                </a:lnTo>
                <a:lnTo>
                  <a:pt x="72294" y="379601"/>
                </a:lnTo>
                <a:lnTo>
                  <a:pt x="92185" y="424361"/>
                </a:lnTo>
                <a:lnTo>
                  <a:pt x="108762" y="468625"/>
                </a:lnTo>
                <a:lnTo>
                  <a:pt x="181831" y="674871"/>
                </a:lnTo>
                <a:lnTo>
                  <a:pt x="197892" y="721979"/>
                </a:lnTo>
                <a:lnTo>
                  <a:pt x="211485" y="767520"/>
                </a:lnTo>
                <a:lnTo>
                  <a:pt x="215900" y="789309"/>
                </a:lnTo>
                <a:lnTo>
                  <a:pt x="213487" y="795024"/>
                </a:lnTo>
                <a:lnTo>
                  <a:pt x="205591" y="800400"/>
                </a:lnTo>
                <a:lnTo>
                  <a:pt x="198035" y="804082"/>
                </a:lnTo>
                <a:lnTo>
                  <a:pt x="185318" y="809744"/>
                </a:lnTo>
                <a:lnTo>
                  <a:pt x="167513" y="817376"/>
                </a:lnTo>
                <a:lnTo>
                  <a:pt x="165354" y="822075"/>
                </a:lnTo>
                <a:lnTo>
                  <a:pt x="173735" y="845951"/>
                </a:lnTo>
                <a:lnTo>
                  <a:pt x="178585" y="847794"/>
                </a:lnTo>
                <a:lnTo>
                  <a:pt x="189963" y="843119"/>
                </a:lnTo>
                <a:lnTo>
                  <a:pt x="213011" y="834004"/>
                </a:lnTo>
                <a:lnTo>
                  <a:pt x="261640" y="816076"/>
                </a:lnTo>
                <a:lnTo>
                  <a:pt x="308953" y="800373"/>
                </a:lnTo>
                <a:lnTo>
                  <a:pt x="334391" y="792611"/>
                </a:lnTo>
                <a:lnTo>
                  <a:pt x="336804" y="788166"/>
                </a:lnTo>
                <a:lnTo>
                  <a:pt x="331721" y="773688"/>
                </a:lnTo>
                <a:lnTo>
                  <a:pt x="273939" y="773688"/>
                </a:lnTo>
                <a:lnTo>
                  <a:pt x="268351" y="770767"/>
                </a:lnTo>
                <a:lnTo>
                  <a:pt x="249445" y="730947"/>
                </a:lnTo>
                <a:lnTo>
                  <a:pt x="233940" y="690956"/>
                </a:lnTo>
                <a:lnTo>
                  <a:pt x="140589" y="427867"/>
                </a:lnTo>
                <a:lnTo>
                  <a:pt x="344369" y="427867"/>
                </a:lnTo>
                <a:lnTo>
                  <a:pt x="246520" y="369828"/>
                </a:lnTo>
                <a:close/>
              </a:path>
              <a:path w="1217295" h="848360">
                <a:moveTo>
                  <a:pt x="328421" y="764290"/>
                </a:moveTo>
                <a:lnTo>
                  <a:pt x="314798" y="764646"/>
                </a:lnTo>
                <a:lnTo>
                  <a:pt x="298480" y="769156"/>
                </a:lnTo>
                <a:lnTo>
                  <a:pt x="287315" y="771965"/>
                </a:lnTo>
                <a:lnTo>
                  <a:pt x="281305" y="773053"/>
                </a:lnTo>
                <a:lnTo>
                  <a:pt x="273939" y="773688"/>
                </a:lnTo>
                <a:lnTo>
                  <a:pt x="331721" y="773688"/>
                </a:lnTo>
                <a:lnTo>
                  <a:pt x="328421" y="764290"/>
                </a:lnTo>
                <a:close/>
              </a:path>
              <a:path w="1217295" h="848360">
                <a:moveTo>
                  <a:pt x="344369" y="427867"/>
                </a:moveTo>
                <a:lnTo>
                  <a:pt x="140589" y="427867"/>
                </a:lnTo>
                <a:lnTo>
                  <a:pt x="291403" y="519492"/>
                </a:lnTo>
                <a:lnTo>
                  <a:pt x="501729" y="644456"/>
                </a:lnTo>
                <a:lnTo>
                  <a:pt x="570048" y="683460"/>
                </a:lnTo>
                <a:lnTo>
                  <a:pt x="598416" y="699138"/>
                </a:lnTo>
                <a:lnTo>
                  <a:pt x="618715" y="695184"/>
                </a:lnTo>
                <a:lnTo>
                  <a:pt x="661162" y="687582"/>
                </a:lnTo>
                <a:lnTo>
                  <a:pt x="664229" y="681972"/>
                </a:lnTo>
                <a:lnTo>
                  <a:pt x="661588" y="676106"/>
                </a:lnTo>
                <a:lnTo>
                  <a:pt x="658711" y="669483"/>
                </a:lnTo>
                <a:lnTo>
                  <a:pt x="640797" y="625006"/>
                </a:lnTo>
                <a:lnTo>
                  <a:pt x="627229" y="589223"/>
                </a:lnTo>
                <a:lnTo>
                  <a:pt x="615120" y="556391"/>
                </a:lnTo>
                <a:lnTo>
                  <a:pt x="568959" y="556391"/>
                </a:lnTo>
                <a:lnTo>
                  <a:pt x="452797" y="490885"/>
                </a:lnTo>
                <a:lnTo>
                  <a:pt x="344369" y="427867"/>
                </a:lnTo>
                <a:close/>
              </a:path>
              <a:path w="1217295" h="848360">
                <a:moveTo>
                  <a:pt x="504735" y="234827"/>
                </a:moveTo>
                <a:lnTo>
                  <a:pt x="444119" y="234827"/>
                </a:lnTo>
                <a:lnTo>
                  <a:pt x="449706" y="237748"/>
                </a:lnTo>
                <a:lnTo>
                  <a:pt x="453548" y="244600"/>
                </a:lnTo>
                <a:lnTo>
                  <a:pt x="473439" y="289360"/>
                </a:lnTo>
                <a:lnTo>
                  <a:pt x="490016" y="333624"/>
                </a:lnTo>
                <a:lnTo>
                  <a:pt x="568959" y="556391"/>
                </a:lnTo>
                <a:lnTo>
                  <a:pt x="615120" y="556391"/>
                </a:lnTo>
                <a:lnTo>
                  <a:pt x="599930" y="514413"/>
                </a:lnTo>
                <a:lnTo>
                  <a:pt x="536367" y="335145"/>
                </a:lnTo>
                <a:lnTo>
                  <a:pt x="519784" y="286593"/>
                </a:lnTo>
                <a:lnTo>
                  <a:pt x="506191" y="241010"/>
                </a:lnTo>
                <a:lnTo>
                  <a:pt x="504735" y="234827"/>
                </a:lnTo>
                <a:close/>
              </a:path>
              <a:path w="1217295" h="848360">
                <a:moveTo>
                  <a:pt x="136563" y="303933"/>
                </a:moveTo>
                <a:lnTo>
                  <a:pt x="91570" y="321420"/>
                </a:lnTo>
                <a:lnTo>
                  <a:pt x="51547" y="335645"/>
                </a:lnTo>
                <a:lnTo>
                  <a:pt x="15131" y="347199"/>
                </a:lnTo>
                <a:lnTo>
                  <a:pt x="2412" y="350905"/>
                </a:lnTo>
                <a:lnTo>
                  <a:pt x="0" y="355223"/>
                </a:lnTo>
                <a:lnTo>
                  <a:pt x="8381" y="379099"/>
                </a:lnTo>
                <a:lnTo>
                  <a:pt x="22083" y="378859"/>
                </a:lnTo>
                <a:lnTo>
                  <a:pt x="38397" y="374345"/>
                </a:lnTo>
                <a:lnTo>
                  <a:pt x="49517" y="371504"/>
                </a:lnTo>
                <a:lnTo>
                  <a:pt x="55499" y="370336"/>
                </a:lnTo>
                <a:lnTo>
                  <a:pt x="62865" y="369828"/>
                </a:lnTo>
                <a:lnTo>
                  <a:pt x="246520" y="369828"/>
                </a:lnTo>
                <a:lnTo>
                  <a:pt x="136563" y="303933"/>
                </a:lnTo>
                <a:close/>
              </a:path>
              <a:path w="1217295" h="848360">
                <a:moveTo>
                  <a:pt x="539451" y="160784"/>
                </a:moveTo>
                <a:lnTo>
                  <a:pt x="483010" y="182865"/>
                </a:lnTo>
                <a:lnTo>
                  <a:pt x="444817" y="196495"/>
                </a:lnTo>
                <a:lnTo>
                  <a:pt x="383667" y="215904"/>
                </a:lnTo>
                <a:lnTo>
                  <a:pt x="381254" y="220222"/>
                </a:lnTo>
                <a:lnTo>
                  <a:pt x="389635" y="244098"/>
                </a:lnTo>
                <a:lnTo>
                  <a:pt x="403300" y="243858"/>
                </a:lnTo>
                <a:lnTo>
                  <a:pt x="419597" y="239344"/>
                </a:lnTo>
                <a:lnTo>
                  <a:pt x="430748" y="236503"/>
                </a:lnTo>
                <a:lnTo>
                  <a:pt x="436753" y="235335"/>
                </a:lnTo>
                <a:lnTo>
                  <a:pt x="444119" y="234827"/>
                </a:lnTo>
                <a:lnTo>
                  <a:pt x="504735" y="234827"/>
                </a:lnTo>
                <a:lnTo>
                  <a:pt x="504315" y="233041"/>
                </a:lnTo>
                <a:lnTo>
                  <a:pt x="503046" y="226445"/>
                </a:lnTo>
                <a:lnTo>
                  <a:pt x="501777" y="219333"/>
                </a:lnTo>
                <a:lnTo>
                  <a:pt x="504190" y="213491"/>
                </a:lnTo>
                <a:lnTo>
                  <a:pt x="512168" y="208258"/>
                </a:lnTo>
                <a:lnTo>
                  <a:pt x="519666" y="204546"/>
                </a:lnTo>
                <a:lnTo>
                  <a:pt x="532344" y="198860"/>
                </a:lnTo>
                <a:lnTo>
                  <a:pt x="550164" y="191266"/>
                </a:lnTo>
                <a:lnTo>
                  <a:pt x="552704" y="186313"/>
                </a:lnTo>
                <a:lnTo>
                  <a:pt x="544321" y="162564"/>
                </a:lnTo>
                <a:lnTo>
                  <a:pt x="539451" y="160784"/>
                </a:lnTo>
                <a:close/>
              </a:path>
              <a:path w="1217295" h="848360">
                <a:moveTo>
                  <a:pt x="1056222" y="0"/>
                </a:moveTo>
                <a:lnTo>
                  <a:pt x="1006412" y="2257"/>
                </a:lnTo>
                <a:lnTo>
                  <a:pt x="956815" y="9568"/>
                </a:lnTo>
                <a:lnTo>
                  <a:pt x="919332" y="18529"/>
                </a:lnTo>
                <a:lnTo>
                  <a:pt x="881277" y="30598"/>
                </a:lnTo>
                <a:lnTo>
                  <a:pt x="841950" y="46998"/>
                </a:lnTo>
                <a:lnTo>
                  <a:pt x="806443" y="65984"/>
                </a:lnTo>
                <a:lnTo>
                  <a:pt x="774664" y="87735"/>
                </a:lnTo>
                <a:lnTo>
                  <a:pt x="737933" y="121350"/>
                </a:lnTo>
                <a:lnTo>
                  <a:pt x="707450" y="160629"/>
                </a:lnTo>
                <a:lnTo>
                  <a:pt x="684753" y="204501"/>
                </a:lnTo>
                <a:lnTo>
                  <a:pt x="672440" y="250133"/>
                </a:lnTo>
                <a:lnTo>
                  <a:pt x="669524" y="285981"/>
                </a:lnTo>
                <a:lnTo>
                  <a:pt x="669766" y="298266"/>
                </a:lnTo>
                <a:lnTo>
                  <a:pt x="674162" y="336193"/>
                </a:lnTo>
                <a:lnTo>
                  <a:pt x="684104" y="375832"/>
                </a:lnTo>
                <a:lnTo>
                  <a:pt x="698727" y="413661"/>
                </a:lnTo>
                <a:lnTo>
                  <a:pt x="717007" y="447497"/>
                </a:lnTo>
                <a:lnTo>
                  <a:pt x="747385" y="487975"/>
                </a:lnTo>
                <a:lnTo>
                  <a:pt x="776740" y="516596"/>
                </a:lnTo>
                <a:lnTo>
                  <a:pt x="813539" y="542517"/>
                </a:lnTo>
                <a:lnTo>
                  <a:pt x="853538" y="560635"/>
                </a:lnTo>
                <a:lnTo>
                  <a:pt x="896797" y="570922"/>
                </a:lnTo>
                <a:lnTo>
                  <a:pt x="927477" y="573417"/>
                </a:lnTo>
                <a:lnTo>
                  <a:pt x="943375" y="573352"/>
                </a:lnTo>
                <a:lnTo>
                  <a:pt x="993332" y="567896"/>
                </a:lnTo>
                <a:lnTo>
                  <a:pt x="1046727" y="554527"/>
                </a:lnTo>
                <a:lnTo>
                  <a:pt x="1090249" y="538371"/>
                </a:lnTo>
                <a:lnTo>
                  <a:pt x="1125287" y="520919"/>
                </a:lnTo>
                <a:lnTo>
                  <a:pt x="1152046" y="504142"/>
                </a:lnTo>
                <a:lnTo>
                  <a:pt x="1000192" y="504142"/>
                </a:lnTo>
                <a:lnTo>
                  <a:pt x="988186" y="503890"/>
                </a:lnTo>
                <a:lnTo>
                  <a:pt x="941948" y="495117"/>
                </a:lnTo>
                <a:lnTo>
                  <a:pt x="897264" y="474245"/>
                </a:lnTo>
                <a:lnTo>
                  <a:pt x="858700" y="444257"/>
                </a:lnTo>
                <a:lnTo>
                  <a:pt x="833679" y="415446"/>
                </a:lnTo>
                <a:lnTo>
                  <a:pt x="811913" y="380954"/>
                </a:lnTo>
                <a:lnTo>
                  <a:pt x="793324" y="340543"/>
                </a:lnTo>
                <a:lnTo>
                  <a:pt x="780391" y="299332"/>
                </a:lnTo>
                <a:lnTo>
                  <a:pt x="774359" y="261282"/>
                </a:lnTo>
                <a:lnTo>
                  <a:pt x="773786" y="250133"/>
                </a:lnTo>
                <a:lnTo>
                  <a:pt x="773787" y="236818"/>
                </a:lnTo>
                <a:lnTo>
                  <a:pt x="781052" y="189705"/>
                </a:lnTo>
                <a:lnTo>
                  <a:pt x="800445" y="145299"/>
                </a:lnTo>
                <a:lnTo>
                  <a:pt x="832675" y="108365"/>
                </a:lnTo>
                <a:lnTo>
                  <a:pt x="865343" y="86007"/>
                </a:lnTo>
                <a:lnTo>
                  <a:pt x="905686" y="68094"/>
                </a:lnTo>
                <a:lnTo>
                  <a:pt x="944643" y="58422"/>
                </a:lnTo>
                <a:lnTo>
                  <a:pt x="969357" y="56486"/>
                </a:lnTo>
                <a:lnTo>
                  <a:pt x="1080976" y="56486"/>
                </a:lnTo>
                <a:lnTo>
                  <a:pt x="1079676" y="50239"/>
                </a:lnTo>
                <a:lnTo>
                  <a:pt x="1077435" y="38193"/>
                </a:lnTo>
                <a:lnTo>
                  <a:pt x="1075486" y="26223"/>
                </a:lnTo>
                <a:lnTo>
                  <a:pt x="1073919" y="14981"/>
                </a:lnTo>
                <a:lnTo>
                  <a:pt x="1072642" y="3814"/>
                </a:lnTo>
                <a:lnTo>
                  <a:pt x="1056222" y="0"/>
                </a:lnTo>
                <a:close/>
              </a:path>
              <a:path w="1217295" h="848360">
                <a:moveTo>
                  <a:pt x="1203837" y="405268"/>
                </a:moveTo>
                <a:lnTo>
                  <a:pt x="1175969" y="432461"/>
                </a:lnTo>
                <a:lnTo>
                  <a:pt x="1135120" y="462315"/>
                </a:lnTo>
                <a:lnTo>
                  <a:pt x="1101296" y="480073"/>
                </a:lnTo>
                <a:lnTo>
                  <a:pt x="1063595" y="494036"/>
                </a:lnTo>
                <a:lnTo>
                  <a:pt x="1024837" y="502356"/>
                </a:lnTo>
                <a:lnTo>
                  <a:pt x="1000192" y="504142"/>
                </a:lnTo>
                <a:lnTo>
                  <a:pt x="1152046" y="504142"/>
                </a:lnTo>
                <a:lnTo>
                  <a:pt x="1186827" y="476794"/>
                </a:lnTo>
                <a:lnTo>
                  <a:pt x="1216914" y="408690"/>
                </a:lnTo>
                <a:lnTo>
                  <a:pt x="1203837" y="405268"/>
                </a:lnTo>
                <a:close/>
              </a:path>
              <a:path w="1217295" h="848360">
                <a:moveTo>
                  <a:pt x="1080976" y="56486"/>
                </a:moveTo>
                <a:lnTo>
                  <a:pt x="969357" y="56486"/>
                </a:lnTo>
                <a:lnTo>
                  <a:pt x="981372" y="56939"/>
                </a:lnTo>
                <a:lnTo>
                  <a:pt x="993176" y="58369"/>
                </a:lnTo>
                <a:lnTo>
                  <a:pt x="1038518" y="74302"/>
                </a:lnTo>
                <a:lnTo>
                  <a:pt x="1064429" y="115753"/>
                </a:lnTo>
                <a:lnTo>
                  <a:pt x="1070609" y="131703"/>
                </a:lnTo>
                <a:lnTo>
                  <a:pt x="1075435" y="134243"/>
                </a:lnTo>
                <a:lnTo>
                  <a:pt x="1096137" y="127004"/>
                </a:lnTo>
                <a:lnTo>
                  <a:pt x="1095797" y="114861"/>
                </a:lnTo>
                <a:lnTo>
                  <a:pt x="1091912" y="101351"/>
                </a:lnTo>
                <a:lnTo>
                  <a:pt x="1088260" y="87735"/>
                </a:lnTo>
                <a:lnTo>
                  <a:pt x="1085137" y="75209"/>
                </a:lnTo>
                <a:lnTo>
                  <a:pt x="1082243" y="62578"/>
                </a:lnTo>
                <a:lnTo>
                  <a:pt x="1080976" y="5648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309" y="2733675"/>
            <a:ext cx="196215" cy="151130"/>
          </a:xfrm>
          <a:custGeom>
            <a:avLst/>
            <a:gdLst/>
            <a:ahLst/>
            <a:cxnLst/>
            <a:rect l="l" t="t" r="r" b="b"/>
            <a:pathLst>
              <a:path w="196214" h="151130">
                <a:moveTo>
                  <a:pt x="184176" y="0"/>
                </a:moveTo>
                <a:lnTo>
                  <a:pt x="0" y="69545"/>
                </a:lnTo>
                <a:lnTo>
                  <a:pt x="1016" y="79278"/>
                </a:lnTo>
                <a:lnTo>
                  <a:pt x="2015" y="92806"/>
                </a:lnTo>
                <a:lnTo>
                  <a:pt x="3024" y="110724"/>
                </a:lnTo>
                <a:lnTo>
                  <a:pt x="3422" y="126561"/>
                </a:lnTo>
                <a:lnTo>
                  <a:pt x="3065" y="138809"/>
                </a:lnTo>
                <a:lnTo>
                  <a:pt x="1931" y="147447"/>
                </a:lnTo>
                <a:lnTo>
                  <a:pt x="9170" y="151130"/>
                </a:lnTo>
                <a:lnTo>
                  <a:pt x="195860" y="85089"/>
                </a:lnTo>
                <a:lnTo>
                  <a:pt x="194966" y="79004"/>
                </a:lnTo>
                <a:lnTo>
                  <a:pt x="193044" y="63620"/>
                </a:lnTo>
                <a:lnTo>
                  <a:pt x="191789" y="49436"/>
                </a:lnTo>
                <a:lnTo>
                  <a:pt x="191195" y="36452"/>
                </a:lnTo>
                <a:lnTo>
                  <a:pt x="191256" y="24668"/>
                </a:lnTo>
                <a:lnTo>
                  <a:pt x="191967" y="14083"/>
                </a:lnTo>
                <a:lnTo>
                  <a:pt x="193320" y="4699"/>
                </a:lnTo>
                <a:lnTo>
                  <a:pt x="18417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064" y="1779387"/>
            <a:ext cx="2085975" cy="1131570"/>
          </a:xfrm>
          <a:custGeom>
            <a:avLst/>
            <a:gdLst/>
            <a:ahLst/>
            <a:cxnLst/>
            <a:rect l="l" t="t" r="r" b="b"/>
            <a:pathLst>
              <a:path w="2085975" h="1131570">
                <a:moveTo>
                  <a:pt x="112738" y="992387"/>
                </a:moveTo>
                <a:lnTo>
                  <a:pt x="90259" y="1000261"/>
                </a:lnTo>
                <a:lnTo>
                  <a:pt x="91234" y="1014427"/>
                </a:lnTo>
                <a:lnTo>
                  <a:pt x="96181" y="1029152"/>
                </a:lnTo>
                <a:lnTo>
                  <a:pt x="100658" y="1043216"/>
                </a:lnTo>
                <a:lnTo>
                  <a:pt x="111268" y="1081452"/>
                </a:lnTo>
                <a:lnTo>
                  <a:pt x="118834" y="1123197"/>
                </a:lnTo>
                <a:lnTo>
                  <a:pt x="130433" y="1129882"/>
                </a:lnTo>
                <a:lnTo>
                  <a:pt x="142734" y="1130817"/>
                </a:lnTo>
                <a:lnTo>
                  <a:pt x="154966" y="1131352"/>
                </a:lnTo>
                <a:lnTo>
                  <a:pt x="167154" y="1131477"/>
                </a:lnTo>
                <a:lnTo>
                  <a:pt x="179325" y="1131182"/>
                </a:lnTo>
                <a:lnTo>
                  <a:pt x="228370" y="1125620"/>
                </a:lnTo>
                <a:lnTo>
                  <a:pt x="266275" y="1116578"/>
                </a:lnTo>
                <a:lnTo>
                  <a:pt x="305238" y="1102914"/>
                </a:lnTo>
                <a:lnTo>
                  <a:pt x="340169" y="1085425"/>
                </a:lnTo>
                <a:lnTo>
                  <a:pt x="353690" y="1076880"/>
                </a:lnTo>
                <a:lnTo>
                  <a:pt x="224394" y="1076880"/>
                </a:lnTo>
                <a:lnTo>
                  <a:pt x="211145" y="1076532"/>
                </a:lnTo>
                <a:lnTo>
                  <a:pt x="171353" y="1068902"/>
                </a:lnTo>
                <a:lnTo>
                  <a:pt x="133699" y="1035155"/>
                </a:lnTo>
                <a:lnTo>
                  <a:pt x="117056" y="994800"/>
                </a:lnTo>
                <a:lnTo>
                  <a:pt x="112738" y="992387"/>
                </a:lnTo>
                <a:close/>
              </a:path>
              <a:path w="2085975" h="1131570">
                <a:moveTo>
                  <a:pt x="435089" y="877844"/>
                </a:moveTo>
                <a:lnTo>
                  <a:pt x="279150" y="877844"/>
                </a:lnTo>
                <a:lnTo>
                  <a:pt x="291230" y="878528"/>
                </a:lnTo>
                <a:lnTo>
                  <a:pt x="303671" y="880109"/>
                </a:lnTo>
                <a:lnTo>
                  <a:pt x="342182" y="909609"/>
                </a:lnTo>
                <a:lnTo>
                  <a:pt x="357819" y="950231"/>
                </a:lnTo>
                <a:lnTo>
                  <a:pt x="358656" y="962417"/>
                </a:lnTo>
                <a:lnTo>
                  <a:pt x="358165" y="975583"/>
                </a:lnTo>
                <a:lnTo>
                  <a:pt x="348363" y="1012498"/>
                </a:lnTo>
                <a:lnTo>
                  <a:pt x="314735" y="1049055"/>
                </a:lnTo>
                <a:lnTo>
                  <a:pt x="272686" y="1069414"/>
                </a:lnTo>
                <a:lnTo>
                  <a:pt x="224394" y="1076880"/>
                </a:lnTo>
                <a:lnTo>
                  <a:pt x="353690" y="1076880"/>
                </a:lnTo>
                <a:lnTo>
                  <a:pt x="388611" y="1048200"/>
                </a:lnTo>
                <a:lnTo>
                  <a:pt x="418601" y="1007534"/>
                </a:lnTo>
                <a:lnTo>
                  <a:pt x="433627" y="971329"/>
                </a:lnTo>
                <a:lnTo>
                  <a:pt x="440860" y="922266"/>
                </a:lnTo>
                <a:lnTo>
                  <a:pt x="440430" y="909894"/>
                </a:lnTo>
                <a:lnTo>
                  <a:pt x="439103" y="897476"/>
                </a:lnTo>
                <a:lnTo>
                  <a:pt x="436878" y="885010"/>
                </a:lnTo>
                <a:lnTo>
                  <a:pt x="435089" y="877844"/>
                </a:lnTo>
                <a:close/>
              </a:path>
              <a:path w="2085975" h="1131570">
                <a:moveTo>
                  <a:pt x="258421" y="554777"/>
                </a:moveTo>
                <a:lnTo>
                  <a:pt x="210784" y="559338"/>
                </a:lnTo>
                <a:lnTo>
                  <a:pt x="171120" y="568782"/>
                </a:lnTo>
                <a:lnTo>
                  <a:pt x="129225" y="583125"/>
                </a:lnTo>
                <a:lnTo>
                  <a:pt x="92575" y="600914"/>
                </a:lnTo>
                <a:lnTo>
                  <a:pt x="61315" y="622737"/>
                </a:lnTo>
                <a:lnTo>
                  <a:pt x="27492" y="659131"/>
                </a:lnTo>
                <a:lnTo>
                  <a:pt x="5593" y="701935"/>
                </a:lnTo>
                <a:lnTo>
                  <a:pt x="0" y="747796"/>
                </a:lnTo>
                <a:lnTo>
                  <a:pt x="927" y="760262"/>
                </a:lnTo>
                <a:lnTo>
                  <a:pt x="9549" y="800693"/>
                </a:lnTo>
                <a:lnTo>
                  <a:pt x="26936" y="839691"/>
                </a:lnTo>
                <a:lnTo>
                  <a:pt x="61829" y="875928"/>
                </a:lnTo>
                <a:lnTo>
                  <a:pt x="98047" y="892559"/>
                </a:lnTo>
                <a:lnTo>
                  <a:pt x="126038" y="894971"/>
                </a:lnTo>
                <a:lnTo>
                  <a:pt x="137463" y="894770"/>
                </a:lnTo>
                <a:lnTo>
                  <a:pt x="178124" y="891145"/>
                </a:lnTo>
                <a:lnTo>
                  <a:pt x="242115" y="880618"/>
                </a:lnTo>
                <a:lnTo>
                  <a:pt x="254890" y="878946"/>
                </a:lnTo>
                <a:lnTo>
                  <a:pt x="267136" y="878002"/>
                </a:lnTo>
                <a:lnTo>
                  <a:pt x="279150" y="877844"/>
                </a:lnTo>
                <a:lnTo>
                  <a:pt x="435089" y="877844"/>
                </a:lnTo>
                <a:lnTo>
                  <a:pt x="433754" y="872494"/>
                </a:lnTo>
                <a:lnTo>
                  <a:pt x="414906" y="827987"/>
                </a:lnTo>
                <a:lnTo>
                  <a:pt x="381944" y="790857"/>
                </a:lnTo>
                <a:lnTo>
                  <a:pt x="380975" y="790240"/>
                </a:lnTo>
                <a:lnTo>
                  <a:pt x="152475" y="790240"/>
                </a:lnTo>
                <a:lnTo>
                  <a:pt x="141813" y="789612"/>
                </a:lnTo>
                <a:lnTo>
                  <a:pt x="102837" y="772646"/>
                </a:lnTo>
                <a:lnTo>
                  <a:pt x="81316" y="735012"/>
                </a:lnTo>
                <a:lnTo>
                  <a:pt x="77832" y="712321"/>
                </a:lnTo>
                <a:lnTo>
                  <a:pt x="78616" y="700710"/>
                </a:lnTo>
                <a:lnTo>
                  <a:pt x="92395" y="662625"/>
                </a:lnTo>
                <a:lnTo>
                  <a:pt x="129227" y="630520"/>
                </a:lnTo>
                <a:lnTo>
                  <a:pt x="168615" y="615038"/>
                </a:lnTo>
                <a:lnTo>
                  <a:pt x="206067" y="610284"/>
                </a:lnTo>
                <a:lnTo>
                  <a:pt x="300826" y="610284"/>
                </a:lnTo>
                <a:lnTo>
                  <a:pt x="297973" y="597836"/>
                </a:lnTo>
                <a:lnTo>
                  <a:pt x="295570" y="586198"/>
                </a:lnTo>
                <a:lnTo>
                  <a:pt x="293516" y="574966"/>
                </a:lnTo>
                <a:lnTo>
                  <a:pt x="291808" y="564143"/>
                </a:lnTo>
                <a:lnTo>
                  <a:pt x="280123" y="555885"/>
                </a:lnTo>
                <a:lnTo>
                  <a:pt x="269443" y="555051"/>
                </a:lnTo>
                <a:lnTo>
                  <a:pt x="258421" y="554777"/>
                </a:lnTo>
                <a:close/>
              </a:path>
              <a:path w="2085975" h="1131570">
                <a:moveTo>
                  <a:pt x="307893" y="770615"/>
                </a:moveTo>
                <a:lnTo>
                  <a:pt x="268472" y="774978"/>
                </a:lnTo>
                <a:lnTo>
                  <a:pt x="219703" y="783601"/>
                </a:lnTo>
                <a:lnTo>
                  <a:pt x="204075" y="786128"/>
                </a:lnTo>
                <a:lnTo>
                  <a:pt x="189635" y="788086"/>
                </a:lnTo>
                <a:lnTo>
                  <a:pt x="176288" y="789445"/>
                </a:lnTo>
                <a:lnTo>
                  <a:pt x="163933" y="790174"/>
                </a:lnTo>
                <a:lnTo>
                  <a:pt x="152475" y="790240"/>
                </a:lnTo>
                <a:lnTo>
                  <a:pt x="380975" y="790240"/>
                </a:lnTo>
                <a:lnTo>
                  <a:pt x="338126" y="773198"/>
                </a:lnTo>
                <a:lnTo>
                  <a:pt x="323876" y="771389"/>
                </a:lnTo>
                <a:lnTo>
                  <a:pt x="307893" y="770615"/>
                </a:lnTo>
                <a:close/>
              </a:path>
              <a:path w="2085975" h="1131570">
                <a:moveTo>
                  <a:pt x="300826" y="610284"/>
                </a:moveTo>
                <a:lnTo>
                  <a:pt x="206067" y="610284"/>
                </a:lnTo>
                <a:lnTo>
                  <a:pt x="219537" y="610560"/>
                </a:lnTo>
                <a:lnTo>
                  <a:pt x="233420" y="612439"/>
                </a:lnTo>
                <a:lnTo>
                  <a:pt x="270700" y="636729"/>
                </a:lnTo>
                <a:lnTo>
                  <a:pt x="287744" y="678570"/>
                </a:lnTo>
                <a:lnTo>
                  <a:pt x="292443" y="680856"/>
                </a:lnTo>
                <a:lnTo>
                  <a:pt x="314541" y="672982"/>
                </a:lnTo>
                <a:lnTo>
                  <a:pt x="315262" y="662625"/>
                </a:lnTo>
                <a:lnTo>
                  <a:pt x="315181" y="661766"/>
                </a:lnTo>
                <a:lnTo>
                  <a:pt x="311114" y="648465"/>
                </a:lnTo>
                <a:lnTo>
                  <a:pt x="307294" y="635197"/>
                </a:lnTo>
                <a:lnTo>
                  <a:pt x="303832" y="622336"/>
                </a:lnTo>
                <a:lnTo>
                  <a:pt x="300826" y="610284"/>
                </a:lnTo>
                <a:close/>
              </a:path>
              <a:path w="2085975" h="1131570">
                <a:moveTo>
                  <a:pt x="647408" y="405520"/>
                </a:moveTo>
                <a:lnTo>
                  <a:pt x="597537" y="426251"/>
                </a:lnTo>
                <a:lnTo>
                  <a:pt x="596684" y="457374"/>
                </a:lnTo>
                <a:lnTo>
                  <a:pt x="595211" y="514359"/>
                </a:lnTo>
                <a:lnTo>
                  <a:pt x="583857" y="798185"/>
                </a:lnTo>
                <a:lnTo>
                  <a:pt x="581188" y="854847"/>
                </a:lnTo>
                <a:lnTo>
                  <a:pt x="578766" y="894540"/>
                </a:lnTo>
                <a:lnTo>
                  <a:pt x="574823" y="934267"/>
                </a:lnTo>
                <a:lnTo>
                  <a:pt x="551506" y="966442"/>
                </a:lnTo>
                <a:lnTo>
                  <a:pt x="535394" y="974099"/>
                </a:lnTo>
                <a:lnTo>
                  <a:pt x="532727" y="978925"/>
                </a:lnTo>
                <a:lnTo>
                  <a:pt x="540855" y="1001785"/>
                </a:lnTo>
                <a:lnTo>
                  <a:pt x="553253" y="1000590"/>
                </a:lnTo>
                <a:lnTo>
                  <a:pt x="594555" y="984470"/>
                </a:lnTo>
                <a:lnTo>
                  <a:pt x="614184" y="977089"/>
                </a:lnTo>
                <a:lnTo>
                  <a:pt x="622034" y="974249"/>
                </a:lnTo>
                <a:lnTo>
                  <a:pt x="700113" y="948953"/>
                </a:lnTo>
                <a:lnTo>
                  <a:pt x="702399" y="944127"/>
                </a:lnTo>
                <a:lnTo>
                  <a:pt x="697323" y="929718"/>
                </a:lnTo>
                <a:lnTo>
                  <a:pt x="650224" y="929718"/>
                </a:lnTo>
                <a:lnTo>
                  <a:pt x="637838" y="927827"/>
                </a:lnTo>
                <a:lnTo>
                  <a:pt x="627244" y="887537"/>
                </a:lnTo>
                <a:lnTo>
                  <a:pt x="626906" y="873101"/>
                </a:lnTo>
                <a:lnTo>
                  <a:pt x="627014" y="844772"/>
                </a:lnTo>
                <a:lnTo>
                  <a:pt x="628014" y="803577"/>
                </a:lnTo>
                <a:lnTo>
                  <a:pt x="711347" y="773227"/>
                </a:lnTo>
                <a:lnTo>
                  <a:pt x="755336" y="757818"/>
                </a:lnTo>
                <a:lnTo>
                  <a:pt x="628866" y="757818"/>
                </a:lnTo>
                <a:lnTo>
                  <a:pt x="635724" y="548649"/>
                </a:lnTo>
                <a:lnTo>
                  <a:pt x="778695" y="548649"/>
                </a:lnTo>
                <a:lnTo>
                  <a:pt x="647408" y="405520"/>
                </a:lnTo>
                <a:close/>
              </a:path>
              <a:path w="2085975" h="1131570">
                <a:moveTo>
                  <a:pt x="686218" y="920513"/>
                </a:moveTo>
                <a:lnTo>
                  <a:pt x="671599" y="924674"/>
                </a:lnTo>
                <a:lnTo>
                  <a:pt x="659753" y="927722"/>
                </a:lnTo>
                <a:lnTo>
                  <a:pt x="650224" y="929718"/>
                </a:lnTo>
                <a:lnTo>
                  <a:pt x="697323" y="929718"/>
                </a:lnTo>
                <a:lnTo>
                  <a:pt x="694525" y="921775"/>
                </a:lnTo>
                <a:lnTo>
                  <a:pt x="686218" y="920513"/>
                </a:lnTo>
                <a:close/>
              </a:path>
              <a:path w="2085975" h="1131570">
                <a:moveTo>
                  <a:pt x="954249" y="740038"/>
                </a:moveTo>
                <a:lnTo>
                  <a:pt x="807301" y="740038"/>
                </a:lnTo>
                <a:lnTo>
                  <a:pt x="863176" y="805404"/>
                </a:lnTo>
                <a:lnTo>
                  <a:pt x="873388" y="817993"/>
                </a:lnTo>
                <a:lnTo>
                  <a:pt x="880336" y="828124"/>
                </a:lnTo>
                <a:lnTo>
                  <a:pt x="884214" y="836434"/>
                </a:lnTo>
                <a:lnTo>
                  <a:pt x="881129" y="846124"/>
                </a:lnTo>
                <a:lnTo>
                  <a:pt x="869023" y="853957"/>
                </a:lnTo>
                <a:lnTo>
                  <a:pt x="839178" y="866530"/>
                </a:lnTo>
                <a:lnTo>
                  <a:pt x="837019" y="871610"/>
                </a:lnTo>
                <a:lnTo>
                  <a:pt x="844766" y="893708"/>
                </a:lnTo>
                <a:lnTo>
                  <a:pt x="853199" y="894540"/>
                </a:lnTo>
                <a:lnTo>
                  <a:pt x="897415" y="877485"/>
                </a:lnTo>
                <a:lnTo>
                  <a:pt x="959230" y="854847"/>
                </a:lnTo>
                <a:lnTo>
                  <a:pt x="972693" y="850064"/>
                </a:lnTo>
                <a:lnTo>
                  <a:pt x="1063206" y="820302"/>
                </a:lnTo>
                <a:lnTo>
                  <a:pt x="1065111" y="815730"/>
                </a:lnTo>
                <a:lnTo>
                  <a:pt x="1058386" y="796836"/>
                </a:lnTo>
                <a:lnTo>
                  <a:pt x="1023904" y="796836"/>
                </a:lnTo>
                <a:lnTo>
                  <a:pt x="1010872" y="796201"/>
                </a:lnTo>
                <a:lnTo>
                  <a:pt x="1000730" y="789162"/>
                </a:lnTo>
                <a:lnTo>
                  <a:pt x="988149" y="776995"/>
                </a:lnTo>
                <a:lnTo>
                  <a:pt x="954249" y="740038"/>
                </a:lnTo>
                <a:close/>
              </a:path>
              <a:path w="2085975" h="1131570">
                <a:moveTo>
                  <a:pt x="1047898" y="792152"/>
                </a:moveTo>
                <a:lnTo>
                  <a:pt x="1035879" y="795381"/>
                </a:lnTo>
                <a:lnTo>
                  <a:pt x="1023904" y="796836"/>
                </a:lnTo>
                <a:lnTo>
                  <a:pt x="1058386" y="796836"/>
                </a:lnTo>
                <a:lnTo>
                  <a:pt x="1057110" y="793251"/>
                </a:lnTo>
                <a:lnTo>
                  <a:pt x="1047898" y="792152"/>
                </a:lnTo>
                <a:close/>
              </a:path>
              <a:path w="2085975" h="1131570">
                <a:moveTo>
                  <a:pt x="778695" y="548649"/>
                </a:moveTo>
                <a:lnTo>
                  <a:pt x="635724" y="548649"/>
                </a:lnTo>
                <a:lnTo>
                  <a:pt x="775932" y="705748"/>
                </a:lnTo>
                <a:lnTo>
                  <a:pt x="763529" y="710574"/>
                </a:lnTo>
                <a:lnTo>
                  <a:pt x="741751" y="718752"/>
                </a:lnTo>
                <a:lnTo>
                  <a:pt x="700407" y="733696"/>
                </a:lnTo>
                <a:lnTo>
                  <a:pt x="649245" y="751227"/>
                </a:lnTo>
                <a:lnTo>
                  <a:pt x="628866" y="757818"/>
                </a:lnTo>
                <a:lnTo>
                  <a:pt x="755336" y="757818"/>
                </a:lnTo>
                <a:lnTo>
                  <a:pt x="807301" y="740038"/>
                </a:lnTo>
                <a:lnTo>
                  <a:pt x="954249" y="740038"/>
                </a:lnTo>
                <a:lnTo>
                  <a:pt x="778695" y="548649"/>
                </a:lnTo>
                <a:close/>
              </a:path>
              <a:path w="2085975" h="1131570">
                <a:moveTo>
                  <a:pt x="1503762" y="560460"/>
                </a:moveTo>
                <a:lnTo>
                  <a:pt x="1405852" y="560460"/>
                </a:lnTo>
                <a:lnTo>
                  <a:pt x="1424027" y="618727"/>
                </a:lnTo>
                <a:lnTo>
                  <a:pt x="1426213" y="631691"/>
                </a:lnTo>
                <a:lnTo>
                  <a:pt x="1395438" y="667140"/>
                </a:lnTo>
                <a:lnTo>
                  <a:pt x="1358862" y="683269"/>
                </a:lnTo>
                <a:lnTo>
                  <a:pt x="1356449" y="688476"/>
                </a:lnTo>
                <a:lnTo>
                  <a:pt x="1364069" y="710193"/>
                </a:lnTo>
                <a:lnTo>
                  <a:pt x="1373122" y="711248"/>
                </a:lnTo>
                <a:lnTo>
                  <a:pt x="1451766" y="680874"/>
                </a:lnTo>
                <a:lnTo>
                  <a:pt x="1481937" y="669731"/>
                </a:lnTo>
                <a:lnTo>
                  <a:pt x="1516532" y="657639"/>
                </a:lnTo>
                <a:lnTo>
                  <a:pt x="1553295" y="645442"/>
                </a:lnTo>
                <a:lnTo>
                  <a:pt x="1576630" y="638077"/>
                </a:lnTo>
                <a:lnTo>
                  <a:pt x="1599019" y="631326"/>
                </a:lnTo>
                <a:lnTo>
                  <a:pt x="1601432" y="625738"/>
                </a:lnTo>
                <a:lnTo>
                  <a:pt x="1596893" y="613045"/>
                </a:lnTo>
                <a:lnTo>
                  <a:pt x="1539194" y="613045"/>
                </a:lnTo>
                <a:lnTo>
                  <a:pt x="1529801" y="611512"/>
                </a:lnTo>
                <a:lnTo>
                  <a:pt x="1506502" y="567606"/>
                </a:lnTo>
                <a:lnTo>
                  <a:pt x="1503762" y="560460"/>
                </a:lnTo>
                <a:close/>
              </a:path>
              <a:path w="2085975" h="1131570">
                <a:moveTo>
                  <a:pt x="1362545" y="162950"/>
                </a:moveTo>
                <a:lnTo>
                  <a:pt x="1280616" y="211994"/>
                </a:lnTo>
                <a:lnTo>
                  <a:pt x="1268747" y="253053"/>
                </a:lnTo>
                <a:lnTo>
                  <a:pt x="1258752" y="297796"/>
                </a:lnTo>
                <a:lnTo>
                  <a:pt x="1250858" y="339024"/>
                </a:lnTo>
                <a:lnTo>
                  <a:pt x="1242545" y="387349"/>
                </a:lnTo>
                <a:lnTo>
                  <a:pt x="1234124" y="441216"/>
                </a:lnTo>
                <a:lnTo>
                  <a:pt x="1227536" y="488862"/>
                </a:lnTo>
                <a:lnTo>
                  <a:pt x="1222766" y="529853"/>
                </a:lnTo>
                <a:lnTo>
                  <a:pt x="1219419" y="572149"/>
                </a:lnTo>
                <a:lnTo>
                  <a:pt x="1219035" y="595893"/>
                </a:lnTo>
                <a:lnTo>
                  <a:pt x="1244208" y="619359"/>
                </a:lnTo>
                <a:lnTo>
                  <a:pt x="1270118" y="609490"/>
                </a:lnTo>
                <a:lnTo>
                  <a:pt x="1280676" y="605582"/>
                </a:lnTo>
                <a:lnTo>
                  <a:pt x="1282909" y="604783"/>
                </a:lnTo>
                <a:lnTo>
                  <a:pt x="1359497" y="576843"/>
                </a:lnTo>
                <a:lnTo>
                  <a:pt x="1405852" y="560460"/>
                </a:lnTo>
                <a:lnTo>
                  <a:pt x="1503762" y="560460"/>
                </a:lnTo>
                <a:lnTo>
                  <a:pt x="1499819" y="550176"/>
                </a:lnTo>
                <a:lnTo>
                  <a:pt x="1498574" y="546734"/>
                </a:lnTo>
                <a:lnTo>
                  <a:pt x="1259837" y="546734"/>
                </a:lnTo>
                <a:lnTo>
                  <a:pt x="1261513" y="528233"/>
                </a:lnTo>
                <a:lnTo>
                  <a:pt x="1266146" y="479326"/>
                </a:lnTo>
                <a:lnTo>
                  <a:pt x="1270217" y="440077"/>
                </a:lnTo>
                <a:lnTo>
                  <a:pt x="1274845" y="402252"/>
                </a:lnTo>
                <a:lnTo>
                  <a:pt x="1282989" y="353971"/>
                </a:lnTo>
                <a:lnTo>
                  <a:pt x="1290425" y="316258"/>
                </a:lnTo>
                <a:lnTo>
                  <a:pt x="1299643" y="272811"/>
                </a:lnTo>
                <a:lnTo>
                  <a:pt x="1303109" y="257057"/>
                </a:lnTo>
                <a:lnTo>
                  <a:pt x="1397646" y="257057"/>
                </a:lnTo>
                <a:lnTo>
                  <a:pt x="1393132" y="242927"/>
                </a:lnTo>
                <a:lnTo>
                  <a:pt x="1380319" y="200872"/>
                </a:lnTo>
                <a:lnTo>
                  <a:pt x="1370927" y="166633"/>
                </a:lnTo>
                <a:lnTo>
                  <a:pt x="1362545" y="162950"/>
                </a:lnTo>
                <a:close/>
              </a:path>
              <a:path w="2085975" h="1131570">
                <a:moveTo>
                  <a:pt x="1593939" y="604783"/>
                </a:moveTo>
                <a:lnTo>
                  <a:pt x="1580237" y="604826"/>
                </a:lnTo>
                <a:lnTo>
                  <a:pt x="1568446" y="607564"/>
                </a:lnTo>
                <a:lnTo>
                  <a:pt x="1552742" y="611406"/>
                </a:lnTo>
                <a:lnTo>
                  <a:pt x="1539194" y="613045"/>
                </a:lnTo>
                <a:lnTo>
                  <a:pt x="1596893" y="613045"/>
                </a:lnTo>
                <a:lnTo>
                  <a:pt x="1593939" y="604783"/>
                </a:lnTo>
                <a:close/>
              </a:path>
              <a:path w="2085975" h="1131570">
                <a:moveTo>
                  <a:pt x="1397646" y="257057"/>
                </a:moveTo>
                <a:lnTo>
                  <a:pt x="1303109" y="257057"/>
                </a:lnTo>
                <a:lnTo>
                  <a:pt x="1385659" y="502421"/>
                </a:lnTo>
                <a:lnTo>
                  <a:pt x="1259837" y="546734"/>
                </a:lnTo>
                <a:lnTo>
                  <a:pt x="1498574" y="546734"/>
                </a:lnTo>
                <a:lnTo>
                  <a:pt x="1492466" y="529853"/>
                </a:lnTo>
                <a:lnTo>
                  <a:pt x="1543139" y="511819"/>
                </a:lnTo>
                <a:lnTo>
                  <a:pt x="1549108" y="509914"/>
                </a:lnTo>
                <a:lnTo>
                  <a:pt x="1552918" y="508771"/>
                </a:lnTo>
                <a:lnTo>
                  <a:pt x="1554440" y="500292"/>
                </a:lnTo>
                <a:lnTo>
                  <a:pt x="1550762" y="490822"/>
                </a:lnTo>
                <a:lnTo>
                  <a:pt x="1546628" y="479326"/>
                </a:lnTo>
                <a:lnTo>
                  <a:pt x="1544123" y="471941"/>
                </a:lnTo>
                <a:lnTo>
                  <a:pt x="1472019" y="471941"/>
                </a:lnTo>
                <a:lnTo>
                  <a:pt x="1440238" y="382263"/>
                </a:lnTo>
                <a:lnTo>
                  <a:pt x="1423836" y="335333"/>
                </a:lnTo>
                <a:lnTo>
                  <a:pt x="1409383" y="292799"/>
                </a:lnTo>
                <a:lnTo>
                  <a:pt x="1400827" y="266886"/>
                </a:lnTo>
                <a:lnTo>
                  <a:pt x="1397646" y="257057"/>
                </a:lnTo>
                <a:close/>
              </a:path>
              <a:path w="2085975" h="1131570">
                <a:moveTo>
                  <a:pt x="1530042" y="449520"/>
                </a:moveTo>
                <a:lnTo>
                  <a:pt x="1492116" y="464697"/>
                </a:lnTo>
                <a:lnTo>
                  <a:pt x="1472019" y="471941"/>
                </a:lnTo>
                <a:lnTo>
                  <a:pt x="1544123" y="471941"/>
                </a:lnTo>
                <a:lnTo>
                  <a:pt x="1542190" y="466241"/>
                </a:lnTo>
                <a:lnTo>
                  <a:pt x="1537297" y="451113"/>
                </a:lnTo>
                <a:lnTo>
                  <a:pt x="1530042" y="449520"/>
                </a:lnTo>
                <a:close/>
              </a:path>
              <a:path w="2085975" h="1131570">
                <a:moveTo>
                  <a:pt x="1700417" y="484934"/>
                </a:moveTo>
                <a:lnTo>
                  <a:pt x="1662788" y="494822"/>
                </a:lnTo>
                <a:lnTo>
                  <a:pt x="1638790" y="529083"/>
                </a:lnTo>
                <a:lnTo>
                  <a:pt x="1637162" y="540753"/>
                </a:lnTo>
                <a:lnTo>
                  <a:pt x="1638105" y="553138"/>
                </a:lnTo>
                <a:lnTo>
                  <a:pt x="1665633" y="592883"/>
                </a:lnTo>
                <a:lnTo>
                  <a:pt x="1692343" y="602517"/>
                </a:lnTo>
                <a:lnTo>
                  <a:pt x="1704616" y="601837"/>
                </a:lnTo>
                <a:lnTo>
                  <a:pt x="1744121" y="574756"/>
                </a:lnTo>
                <a:lnTo>
                  <a:pt x="1753688" y="548093"/>
                </a:lnTo>
                <a:lnTo>
                  <a:pt x="1753000" y="535758"/>
                </a:lnTo>
                <a:lnTo>
                  <a:pt x="1726480" y="494821"/>
                </a:lnTo>
                <a:lnTo>
                  <a:pt x="1700417" y="484934"/>
                </a:lnTo>
                <a:close/>
              </a:path>
              <a:path w="2085975" h="1131570">
                <a:moveTo>
                  <a:pt x="1881479" y="0"/>
                </a:moveTo>
                <a:lnTo>
                  <a:pt x="1842486" y="4566"/>
                </a:lnTo>
                <a:lnTo>
                  <a:pt x="1801922" y="17805"/>
                </a:lnTo>
                <a:lnTo>
                  <a:pt x="1760395" y="45218"/>
                </a:lnTo>
                <a:lnTo>
                  <a:pt x="1734255" y="76241"/>
                </a:lnTo>
                <a:lnTo>
                  <a:pt x="1716409" y="120136"/>
                </a:lnTo>
                <a:lnTo>
                  <a:pt x="1711248" y="160662"/>
                </a:lnTo>
                <a:lnTo>
                  <a:pt x="1711098" y="176011"/>
                </a:lnTo>
                <a:lnTo>
                  <a:pt x="1711651" y="185377"/>
                </a:lnTo>
                <a:lnTo>
                  <a:pt x="1717686" y="227395"/>
                </a:lnTo>
                <a:lnTo>
                  <a:pt x="1726561" y="264585"/>
                </a:lnTo>
                <a:lnTo>
                  <a:pt x="1739527" y="307597"/>
                </a:lnTo>
                <a:lnTo>
                  <a:pt x="1756572" y="355494"/>
                </a:lnTo>
                <a:lnTo>
                  <a:pt x="1774528" y="397046"/>
                </a:lnTo>
                <a:lnTo>
                  <a:pt x="1793171" y="432325"/>
                </a:lnTo>
                <a:lnTo>
                  <a:pt x="1819061" y="469367"/>
                </a:lnTo>
                <a:lnTo>
                  <a:pt x="1848699" y="496860"/>
                </a:lnTo>
                <a:lnTo>
                  <a:pt x="1889389" y="515947"/>
                </a:lnTo>
                <a:lnTo>
                  <a:pt x="1924015" y="519958"/>
                </a:lnTo>
                <a:lnTo>
                  <a:pt x="1936490" y="519272"/>
                </a:lnTo>
                <a:lnTo>
                  <a:pt x="1977103" y="510994"/>
                </a:lnTo>
                <a:lnTo>
                  <a:pt x="2015370" y="494101"/>
                </a:lnTo>
                <a:lnTo>
                  <a:pt x="2041268" y="473472"/>
                </a:lnTo>
                <a:lnTo>
                  <a:pt x="1964592" y="473472"/>
                </a:lnTo>
                <a:lnTo>
                  <a:pt x="1953126" y="473277"/>
                </a:lnTo>
                <a:lnTo>
                  <a:pt x="1919001" y="456237"/>
                </a:lnTo>
                <a:lnTo>
                  <a:pt x="1888007" y="415087"/>
                </a:lnTo>
                <a:lnTo>
                  <a:pt x="1869079" y="380635"/>
                </a:lnTo>
                <a:lnTo>
                  <a:pt x="1849100" y="337394"/>
                </a:lnTo>
                <a:lnTo>
                  <a:pt x="1833192" y="298544"/>
                </a:lnTo>
                <a:lnTo>
                  <a:pt x="1816590" y="254402"/>
                </a:lnTo>
                <a:lnTo>
                  <a:pt x="1800837" y="207847"/>
                </a:lnTo>
                <a:lnTo>
                  <a:pt x="1789965" y="167459"/>
                </a:lnTo>
                <a:lnTo>
                  <a:pt x="1783165" y="122854"/>
                </a:lnTo>
                <a:lnTo>
                  <a:pt x="1782843" y="113251"/>
                </a:lnTo>
                <a:lnTo>
                  <a:pt x="1783073" y="104237"/>
                </a:lnTo>
                <a:lnTo>
                  <a:pt x="1798418" y="67438"/>
                </a:lnTo>
                <a:lnTo>
                  <a:pt x="1842501" y="50424"/>
                </a:lnTo>
                <a:lnTo>
                  <a:pt x="1979053" y="50424"/>
                </a:lnTo>
                <a:lnTo>
                  <a:pt x="1975317" y="45909"/>
                </a:lnTo>
                <a:lnTo>
                  <a:pt x="1946053" y="19395"/>
                </a:lnTo>
                <a:lnTo>
                  <a:pt x="1904920" y="2265"/>
                </a:lnTo>
                <a:lnTo>
                  <a:pt x="1893448" y="604"/>
                </a:lnTo>
                <a:lnTo>
                  <a:pt x="1881479" y="0"/>
                </a:lnTo>
                <a:close/>
              </a:path>
              <a:path w="2085975" h="1131570">
                <a:moveTo>
                  <a:pt x="1979053" y="50424"/>
                </a:moveTo>
                <a:lnTo>
                  <a:pt x="1842501" y="50424"/>
                </a:lnTo>
                <a:lnTo>
                  <a:pt x="1853020" y="52424"/>
                </a:lnTo>
                <a:lnTo>
                  <a:pt x="1863439" y="56865"/>
                </a:lnTo>
                <a:lnTo>
                  <a:pt x="1894540" y="85388"/>
                </a:lnTo>
                <a:lnTo>
                  <a:pt x="1920077" y="126575"/>
                </a:lnTo>
                <a:lnTo>
                  <a:pt x="1941528" y="170693"/>
                </a:lnTo>
                <a:lnTo>
                  <a:pt x="1958220" y="210296"/>
                </a:lnTo>
                <a:lnTo>
                  <a:pt x="1975434" y="255485"/>
                </a:lnTo>
                <a:lnTo>
                  <a:pt x="1991532" y="301869"/>
                </a:lnTo>
                <a:lnTo>
                  <a:pt x="2002600" y="338720"/>
                </a:lnTo>
                <a:lnTo>
                  <a:pt x="2013771" y="389551"/>
                </a:lnTo>
                <a:lnTo>
                  <a:pt x="2014991" y="405075"/>
                </a:lnTo>
                <a:lnTo>
                  <a:pt x="2014539" y="419067"/>
                </a:lnTo>
                <a:lnTo>
                  <a:pt x="1995813" y="459769"/>
                </a:lnTo>
                <a:lnTo>
                  <a:pt x="1964592" y="473472"/>
                </a:lnTo>
                <a:lnTo>
                  <a:pt x="2041268" y="473472"/>
                </a:lnTo>
                <a:lnTo>
                  <a:pt x="2066371" y="438858"/>
                </a:lnTo>
                <a:lnTo>
                  <a:pt x="2080950" y="399280"/>
                </a:lnTo>
                <a:lnTo>
                  <a:pt x="2085740" y="355295"/>
                </a:lnTo>
                <a:lnTo>
                  <a:pt x="2085398" y="345021"/>
                </a:lnTo>
                <a:lnTo>
                  <a:pt x="2079701" y="298544"/>
                </a:lnTo>
                <a:lnTo>
                  <a:pt x="2070900" y="258881"/>
                </a:lnTo>
                <a:lnTo>
                  <a:pt x="2058209" y="215110"/>
                </a:lnTo>
                <a:lnTo>
                  <a:pt x="2040471" y="164330"/>
                </a:lnTo>
                <a:lnTo>
                  <a:pt x="2022089" y="120955"/>
                </a:lnTo>
                <a:lnTo>
                  <a:pt x="2002720" y="84316"/>
                </a:lnTo>
                <a:lnTo>
                  <a:pt x="1982340" y="54394"/>
                </a:lnTo>
                <a:lnTo>
                  <a:pt x="1979053" y="50424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97934" y="571042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保留字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64932" y="1030310"/>
            <a:ext cx="10052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0" dirty="0">
                <a:latin typeface="FZLTZHB--B51-0"/>
                <a:cs typeface="FZLTZHB--B51-0"/>
              </a:rPr>
              <a:t>26</a:t>
            </a:r>
            <a:r>
              <a:rPr sz="2000" b="1" dirty="0">
                <a:latin typeface="FZLTZHB--B51-0"/>
                <a:cs typeface="FZLTZHB--B51-0"/>
              </a:rPr>
              <a:t>/</a:t>
            </a:r>
            <a:r>
              <a:rPr sz="2000" b="1" spc="-45" dirty="0">
                <a:latin typeface="FZLTZHB--B51-0"/>
                <a:cs typeface="FZLTZHB--B51-0"/>
              </a:rPr>
              <a:t>35)</a:t>
            </a:r>
            <a:endParaRPr sz="2000">
              <a:latin typeface="FZLTZHB--B51-0"/>
              <a:cs typeface="FZLTZHB--B51-0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7192" y="1403858"/>
          <a:ext cx="8136900" cy="33224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7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and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el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f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im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p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ort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ra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se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gl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bal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as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el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in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re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urn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no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lo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c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al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as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ert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ex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c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ept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is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try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Tr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u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327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br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ak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fi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al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l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y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la</a:t>
                      </a:r>
                      <a:r>
                        <a:rPr sz="2400" b="1" spc="15" dirty="0">
                          <a:latin typeface="FZLTZHB--B51-0"/>
                          <a:cs typeface="FZLTZHB--B51-0"/>
                        </a:rPr>
                        <a:t>m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bda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wh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le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Fa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l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se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cl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ss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for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not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wi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h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No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co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ti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ue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fr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m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or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yi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ld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as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y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nc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12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def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if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pa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s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del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aw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it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11480"/>
            <a:ext cx="6480175" cy="3744595"/>
          </a:xfrm>
          <a:custGeom>
            <a:avLst/>
            <a:gdLst/>
            <a:ahLst/>
            <a:cxnLst/>
            <a:rect l="l" t="t" r="r" b="b"/>
            <a:pathLst>
              <a:path w="6480175" h="3744595">
                <a:moveTo>
                  <a:pt x="0" y="3744467"/>
                </a:moveTo>
                <a:lnTo>
                  <a:pt x="6480048" y="3744467"/>
                </a:lnTo>
                <a:lnTo>
                  <a:pt x="6480048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8431"/>
            <a:ext cx="6486525" cy="3750945"/>
          </a:xfrm>
          <a:custGeom>
            <a:avLst/>
            <a:gdLst/>
            <a:ahLst/>
            <a:cxnLst/>
            <a:rect l="l" t="t" r="r" b="b"/>
            <a:pathLst>
              <a:path w="6486525" h="3750945">
                <a:moveTo>
                  <a:pt x="6484747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4747" y="3750564"/>
                </a:lnTo>
                <a:lnTo>
                  <a:pt x="6486144" y="3749192"/>
                </a:lnTo>
                <a:lnTo>
                  <a:pt x="6486144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6144" y="3682"/>
                </a:lnTo>
                <a:lnTo>
                  <a:pt x="6486144" y="1396"/>
                </a:lnTo>
                <a:lnTo>
                  <a:pt x="6484747" y="0"/>
                </a:lnTo>
                <a:close/>
              </a:path>
              <a:path w="6486525" h="3750945">
                <a:moveTo>
                  <a:pt x="6486144" y="3682"/>
                </a:moveTo>
                <a:lnTo>
                  <a:pt x="6482461" y="3682"/>
                </a:lnTo>
                <a:lnTo>
                  <a:pt x="6482461" y="3746906"/>
                </a:lnTo>
                <a:lnTo>
                  <a:pt x="6486144" y="3746906"/>
                </a:lnTo>
                <a:lnTo>
                  <a:pt x="6486144" y="3682"/>
                </a:lnTo>
                <a:close/>
              </a:path>
              <a:path w="6486525" h="3750945">
                <a:moveTo>
                  <a:pt x="6481318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1318" y="3745687"/>
                </a:lnTo>
                <a:lnTo>
                  <a:pt x="6481318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1318" y="6095"/>
                </a:lnTo>
                <a:lnTo>
                  <a:pt x="6481318" y="4825"/>
                </a:lnTo>
                <a:close/>
              </a:path>
              <a:path w="6486525" h="3750945">
                <a:moveTo>
                  <a:pt x="6481318" y="6095"/>
                </a:moveTo>
                <a:lnTo>
                  <a:pt x="6480048" y="6095"/>
                </a:lnTo>
                <a:lnTo>
                  <a:pt x="6480048" y="3744467"/>
                </a:lnTo>
                <a:lnTo>
                  <a:pt x="6481318" y="3744467"/>
                </a:lnTo>
                <a:lnTo>
                  <a:pt x="6481318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597" y="540344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597" y="891462"/>
            <a:ext cx="6000750" cy="3921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4865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035" algn="l"/>
              </a:tabLst>
            </a:pPr>
            <a:r>
              <a:rPr sz="2000" b="1" spc="-545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20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235" dirty="0">
                <a:solidFill>
                  <a:srgbClr val="D9D9D9"/>
                </a:solidFill>
                <a:latin typeface="FZLTZHB--B51-0"/>
                <a:cs typeface="FZLTZHB--B51-0"/>
              </a:rPr>
              <a:t>al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)/1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33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-56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617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85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240" dirty="0">
                <a:latin typeface="FZLTZHB--B51-0"/>
                <a:cs typeface="FZLTZHB--B51-0"/>
              </a:rPr>
              <a:t>r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'c']: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295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*ev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445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95" dirty="0">
                <a:latin typeface="FZLTZHB--B51-0"/>
                <a:cs typeface="FZLTZHB--B51-0"/>
              </a:rPr>
              <a:t>tr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33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-310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1877060">
              <a:lnSpc>
                <a:spcPts val="2875"/>
              </a:lnSpc>
              <a:tabLst>
                <a:tab pos="2668270" algn="l"/>
                <a:tab pos="3458845" algn="l"/>
              </a:tabLst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变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量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命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名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保留字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978" y="890192"/>
            <a:ext cx="6000750" cy="39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input(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1570" algn="l"/>
                <a:tab pos="4064000" algn="l"/>
                <a:tab pos="4344035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DDDDD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l</a:t>
            </a:r>
            <a:r>
              <a:rPr sz="2000" b="1" spc="30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125" dirty="0">
                <a:latin typeface="FZLTZHB--B51-0"/>
                <a:cs typeface="FZLTZHB--B51-0"/>
              </a:rPr>
              <a:t>0</a:t>
            </a:r>
            <a:r>
              <a:rPr sz="2000" b="1" spc="6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5" dirty="0">
                <a:latin typeface="FZLTZHB--B51-0"/>
                <a:cs typeface="FZLTZHB--B51-0"/>
              </a:rPr>
              <a:t>32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)/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54" dirty="0"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235" algn="l"/>
                <a:tab pos="36449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90" dirty="0">
                <a:latin typeface="FZLTZHB--B51-0"/>
                <a:cs typeface="FZLTZHB--B51-0"/>
              </a:rPr>
              <a:t>e</a:t>
            </a:r>
            <a:r>
              <a:rPr sz="2000" b="1" spc="-535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35" dirty="0">
                <a:latin typeface="FZLTZHB--B51-0"/>
                <a:cs typeface="FZLTZHB--B51-0"/>
              </a:rPr>
              <a:t>t</a:t>
            </a:r>
            <a:r>
              <a:rPr sz="2000" b="1" spc="320" dirty="0">
                <a:latin typeface="FZLTZHB--B51-0"/>
                <a:cs typeface="FZLTZHB--B51-0"/>
              </a:rPr>
              <a:t>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54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5080">
              <a:lnSpc>
                <a:spcPct val="120000"/>
              </a:lnSpc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70" dirty="0">
                <a:latin typeface="FZLTZHB--B51-0"/>
                <a:cs typeface="FZLTZHB--B51-0"/>
              </a:rPr>
              <a:t>8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*eval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r>
              <a:rPr sz="2000" b="1" spc="-90" dirty="0">
                <a:latin typeface="FZLTZHB--B51-0"/>
                <a:cs typeface="FZLTZHB--B51-0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381000" indent="190500">
              <a:lnSpc>
                <a:spcPct val="100000"/>
              </a:lnSpc>
              <a:spcBef>
                <a:spcPts val="480"/>
              </a:spcBef>
            </a:pP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数据类型</a:t>
            </a:r>
            <a:r>
              <a:rPr sz="2400" b="1" spc="-5" dirty="0">
                <a:latin typeface="Heiti SC"/>
                <a:cs typeface="Heiti SC"/>
              </a:rPr>
              <a:t>：字符串、整数、浮点数、列表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57555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5975">
              <a:lnSpc>
                <a:spcPct val="100000"/>
              </a:lnSpc>
            </a:pP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01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该如何解释呢？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这是一个二进制数字</a:t>
            </a:r>
            <a:r>
              <a:rPr sz="2400" b="1" spc="90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或</a:t>
            </a:r>
            <a:r>
              <a:rPr sz="2400" b="1" dirty="0">
                <a:latin typeface="Heiti SC"/>
                <a:cs typeface="Heiti SC"/>
              </a:rPr>
              <a:t>者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十进制数字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作为二进制数字，</a:t>
            </a:r>
            <a:r>
              <a:rPr sz="2000" b="1" spc="120" dirty="0">
                <a:latin typeface="Arial"/>
                <a:cs typeface="Arial"/>
              </a:rPr>
              <a:t>10</a:t>
            </a:r>
            <a:r>
              <a:rPr sz="2000" b="1" spc="95" dirty="0">
                <a:latin typeface="Arial"/>
                <a:cs typeface="Arial"/>
              </a:rPr>
              <a:t>,011,10</a:t>
            </a:r>
            <a:r>
              <a:rPr sz="2000" b="1" spc="114" dirty="0">
                <a:latin typeface="Arial"/>
                <a:cs typeface="Arial"/>
              </a:rPr>
              <a:t>1</a:t>
            </a:r>
            <a:r>
              <a:rPr sz="2000" b="1" dirty="0">
                <a:latin typeface="Heiti SC"/>
                <a:cs typeface="Heiti SC"/>
              </a:rPr>
              <a:t>的值是十进</a:t>
            </a:r>
            <a:r>
              <a:rPr sz="2000" b="1" spc="-15" dirty="0">
                <a:latin typeface="Heiti SC"/>
                <a:cs typeface="Heiti SC"/>
              </a:rPr>
              <a:t>制</a:t>
            </a:r>
            <a:r>
              <a:rPr sz="2000" b="1" spc="120" dirty="0">
                <a:latin typeface="Arial"/>
                <a:cs typeface="Arial"/>
              </a:rPr>
              <a:t>157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这是一段文本</a:t>
            </a:r>
            <a:r>
              <a:rPr sz="2400" b="1" spc="95" dirty="0">
                <a:latin typeface="Heiti SC"/>
                <a:cs typeface="Heiti SC"/>
              </a:rPr>
              <a:t> </a:t>
            </a:r>
            <a:r>
              <a:rPr sz="2400" b="1" dirty="0">
                <a:latin typeface="Heiti SC"/>
                <a:cs typeface="Heiti SC"/>
              </a:rPr>
              <a:t>或者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用逗号</a:t>
            </a:r>
            <a:r>
              <a:rPr sz="2400" b="1" spc="10" dirty="0">
                <a:latin typeface="Arial"/>
                <a:cs typeface="Arial"/>
              </a:rPr>
              <a:t>,</a:t>
            </a:r>
            <a:r>
              <a:rPr sz="2400" b="1" dirty="0">
                <a:latin typeface="Heiti SC"/>
                <a:cs typeface="Heiti SC"/>
              </a:rPr>
              <a:t>分隔</a:t>
            </a:r>
            <a:r>
              <a:rPr sz="2400" b="1" spc="-5" dirty="0">
                <a:latin typeface="Heiti SC"/>
                <a:cs typeface="Heiti SC"/>
              </a:rPr>
              <a:t>的</a:t>
            </a:r>
            <a:r>
              <a:rPr sz="2400" b="1" spc="135" dirty="0">
                <a:latin typeface="Arial"/>
                <a:cs typeface="Arial"/>
              </a:rPr>
              <a:t>3</a:t>
            </a:r>
            <a:r>
              <a:rPr sz="2400" b="1" spc="-5" dirty="0">
                <a:latin typeface="Heiti SC"/>
                <a:cs typeface="Heiti SC"/>
              </a:rPr>
              <a:t>个数字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作为一段文本，逗号是</a:t>
            </a:r>
            <a:r>
              <a:rPr sz="2000" b="1" spc="-15" dirty="0">
                <a:latin typeface="Heiti SC"/>
                <a:cs typeface="Heiti SC"/>
              </a:rPr>
              <a:t>文</a:t>
            </a:r>
            <a:r>
              <a:rPr sz="2000" b="1" dirty="0">
                <a:latin typeface="Heiti SC"/>
                <a:cs typeface="Heiti SC"/>
              </a:rPr>
              <a:t>本中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一部</a:t>
            </a:r>
            <a:r>
              <a:rPr sz="2000" b="1" spc="-15" dirty="0">
                <a:latin typeface="Heiti SC"/>
                <a:cs typeface="Heiti SC"/>
              </a:rPr>
              <a:t>分</a:t>
            </a:r>
            <a:r>
              <a:rPr sz="2000" b="1" dirty="0">
                <a:latin typeface="Heiti SC"/>
                <a:cs typeface="Heiti SC"/>
              </a:rPr>
              <a:t>，一</a:t>
            </a:r>
            <a:r>
              <a:rPr sz="2000" b="1" spc="-15" dirty="0">
                <a:latin typeface="Heiti SC"/>
                <a:cs typeface="Heiti SC"/>
              </a:rPr>
              <a:t>共</a:t>
            </a:r>
            <a:r>
              <a:rPr sz="2000" b="1" dirty="0">
                <a:latin typeface="Heiti SC"/>
                <a:cs typeface="Heiti SC"/>
              </a:rPr>
              <a:t>包</a:t>
            </a:r>
            <a:r>
              <a:rPr sz="2000" b="1" spc="5" dirty="0">
                <a:latin typeface="Heiti SC"/>
                <a:cs typeface="Heiti SC"/>
              </a:rPr>
              <a:t>含</a:t>
            </a:r>
            <a:r>
              <a:rPr sz="2000" b="1" spc="-95" dirty="0">
                <a:latin typeface="FZLTZHB--B51-0"/>
                <a:cs typeface="FZLTZHB--B51-0"/>
              </a:rPr>
              <a:t>1</a:t>
            </a:r>
            <a:r>
              <a:rPr sz="2000" b="1" spc="-105" dirty="0">
                <a:latin typeface="FZLTZHB--B51-0"/>
                <a:cs typeface="FZLTZHB--B51-0"/>
              </a:rPr>
              <a:t>0</a:t>
            </a:r>
            <a:r>
              <a:rPr sz="2000" b="1" dirty="0">
                <a:latin typeface="Heiti SC"/>
                <a:cs typeface="Heiti SC"/>
              </a:rPr>
              <a:t>个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875905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2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供计算机程序理解的数据形式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程序设计语言不允许存在语法歧义，需要定义数据的形式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需要给</a:t>
            </a:r>
            <a:r>
              <a:rPr sz="2000" b="1" spc="100" dirty="0">
                <a:latin typeface="Arial"/>
                <a:cs typeface="Arial"/>
              </a:rPr>
              <a:t>10,011,101</a:t>
            </a:r>
            <a:r>
              <a:rPr sz="2000" b="1" dirty="0">
                <a:latin typeface="Heiti SC"/>
                <a:cs typeface="Heiti SC"/>
              </a:rPr>
              <a:t>关联一种计算机可以理</a:t>
            </a:r>
            <a:r>
              <a:rPr sz="2000" b="1" spc="-15" dirty="0">
                <a:latin typeface="Heiti SC"/>
                <a:cs typeface="Heiti SC"/>
              </a:rPr>
              <a:t>解</a:t>
            </a:r>
            <a:r>
              <a:rPr sz="2000" b="1" dirty="0">
                <a:latin typeface="Heiti SC"/>
                <a:cs typeface="Heiti SC"/>
              </a:rPr>
              <a:t>的形式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程序设计语言通过一定方式向计算机表达数据的形式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60" dirty="0">
                <a:solidFill>
                  <a:srgbClr val="1DB41D"/>
                </a:solidFill>
                <a:latin typeface="Arial"/>
                <a:cs typeface="Arial"/>
              </a:rPr>
              <a:t>123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表示文本字符串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-215" dirty="0">
                <a:latin typeface="FZLTZHB--B51-0"/>
                <a:cs typeface="FZLTZHB--B51-0"/>
              </a:rPr>
              <a:t>23</a:t>
            </a:r>
            <a:r>
              <a:rPr sz="2000" b="1" spc="-15" dirty="0">
                <a:latin typeface="Heiti SC"/>
                <a:cs typeface="Heiti SC"/>
              </a:rPr>
              <a:t>，</a:t>
            </a:r>
            <a:r>
              <a:rPr sz="2000" b="1" spc="-120" dirty="0">
                <a:latin typeface="FZLTZHB--B51-0"/>
                <a:cs typeface="FZLTZHB--B51-0"/>
              </a:rPr>
              <a:t>12</a:t>
            </a:r>
            <a:r>
              <a:rPr sz="2000" b="1" spc="-150" dirty="0">
                <a:latin typeface="FZLTZHB--B51-0"/>
                <a:cs typeface="FZLTZHB--B51-0"/>
              </a:rPr>
              <a:t>3</a:t>
            </a:r>
            <a:r>
              <a:rPr sz="2000" b="1" dirty="0">
                <a:latin typeface="Heiti SC"/>
                <a:cs typeface="Heiti SC"/>
              </a:rPr>
              <a:t>则表</a:t>
            </a:r>
            <a:r>
              <a:rPr sz="2000" b="1" spc="-15" dirty="0">
                <a:latin typeface="Heiti SC"/>
                <a:cs typeface="Heiti SC"/>
              </a:rPr>
              <a:t>示</a:t>
            </a:r>
            <a:r>
              <a:rPr sz="2000" b="1" dirty="0">
                <a:latin typeface="Heiti SC"/>
                <a:cs typeface="Heiti SC"/>
              </a:rPr>
              <a:t>数字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-215" dirty="0">
                <a:latin typeface="FZLTZHB--B51-0"/>
                <a:cs typeface="FZLTZHB--B51-0"/>
              </a:rPr>
              <a:t>23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46151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绑定中国大学</a:t>
            </a:r>
            <a:r>
              <a:rPr sz="3200" spc="229" dirty="0">
                <a:latin typeface="Arial"/>
                <a:cs typeface="Arial"/>
              </a:rPr>
              <a:t>MO</a:t>
            </a:r>
            <a:r>
              <a:rPr sz="3200" spc="235" dirty="0">
                <a:latin typeface="Arial"/>
                <a:cs typeface="Arial"/>
              </a:rPr>
              <a:t>O</a:t>
            </a:r>
            <a:r>
              <a:rPr sz="3200" spc="-175" dirty="0">
                <a:latin typeface="Arial"/>
                <a:cs typeface="Arial"/>
              </a:rPr>
              <a:t>C</a:t>
            </a:r>
            <a:r>
              <a:rPr sz="3200" dirty="0">
                <a:latin typeface="Arial Unicode MS"/>
                <a:cs typeface="Arial Unicode MS"/>
              </a:rPr>
              <a:t>账号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7196" y="1205483"/>
            <a:ext cx="6614159" cy="3770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2066" y="3147822"/>
            <a:ext cx="5473065" cy="462280"/>
          </a:xfrm>
          <a:custGeom>
            <a:avLst/>
            <a:gdLst/>
            <a:ahLst/>
            <a:cxnLst/>
            <a:rect l="l" t="t" r="r" b="b"/>
            <a:pathLst>
              <a:path w="5473065" h="462279">
                <a:moveTo>
                  <a:pt x="0" y="461771"/>
                </a:moveTo>
                <a:lnTo>
                  <a:pt x="5472683" y="461771"/>
                </a:lnTo>
                <a:lnTo>
                  <a:pt x="5472683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0" y="3826764"/>
            <a:ext cx="3005455" cy="401320"/>
          </a:xfrm>
          <a:custGeom>
            <a:avLst/>
            <a:gdLst/>
            <a:ahLst/>
            <a:cxnLst/>
            <a:rect l="l" t="t" r="r" b="b"/>
            <a:pathLst>
              <a:path w="3005454" h="401320">
                <a:moveTo>
                  <a:pt x="0" y="400812"/>
                </a:moveTo>
                <a:lnTo>
                  <a:pt x="3005328" y="400812"/>
                </a:lnTo>
                <a:lnTo>
                  <a:pt x="3005328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63821" y="3902388"/>
            <a:ext cx="282511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6900"/>
                </a:solidFill>
                <a:latin typeface="Heiti SC"/>
                <a:cs typeface="Heiti SC"/>
              </a:rPr>
              <a:t>点击后根据流程完成绑定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1514" y="1529831"/>
            <a:ext cx="17005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4905" y="2477886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整数类型：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94123" y="2495877"/>
            <a:ext cx="13665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70" dirty="0">
                <a:latin typeface="FZLTZHB--B51-0"/>
                <a:cs typeface="FZLTZHB--B51-0"/>
              </a:rPr>
              <a:t>10011101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4905" y="3209161"/>
            <a:ext cx="207708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字符串类型：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7735" y="3227171"/>
            <a:ext cx="203771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3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4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10,011,10</a:t>
            </a:r>
            <a:r>
              <a:rPr sz="2400" b="1" spc="50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400" b="1" spc="33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4905" y="3941256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列表类型：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6588" y="3959247"/>
            <a:ext cx="2378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53440" algn="l"/>
                <a:tab pos="1694180" algn="l"/>
              </a:tabLst>
            </a:pPr>
            <a:r>
              <a:rPr sz="2400" b="1" spc="195" dirty="0">
                <a:latin typeface="FZLTZHB--B51-0"/>
                <a:cs typeface="FZLTZHB--B51-0"/>
              </a:rPr>
              <a:t>[10,	</a:t>
            </a:r>
            <a:r>
              <a:rPr sz="2400" b="1" spc="90" dirty="0">
                <a:latin typeface="FZLTZHB--B51-0"/>
                <a:cs typeface="FZLTZHB--B51-0"/>
              </a:rPr>
              <a:t>011,	</a:t>
            </a:r>
            <a:r>
              <a:rPr sz="2400" b="1" spc="75" dirty="0">
                <a:latin typeface="FZLTZHB--B51-0"/>
                <a:cs typeface="FZLTZHB--B51-0"/>
              </a:rPr>
              <a:t>101]</a:t>
            </a:r>
            <a:endParaRPr sz="24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4022" y="890192"/>
            <a:ext cx="6309360" cy="39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  <a:tabLst>
                <a:tab pos="1158240" algn="l"/>
                <a:tab pos="1438910" algn="l"/>
              </a:tabLst>
            </a:pPr>
            <a:r>
              <a:rPr sz="2000" b="1" spc="-220" dirty="0">
                <a:solidFill>
                  <a:srgbClr val="DDDDDD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input(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41275">
              <a:lnSpc>
                <a:spcPct val="100000"/>
              </a:lnSpc>
              <a:spcBef>
                <a:spcPts val="480"/>
              </a:spcBef>
              <a:tabLst>
                <a:tab pos="2136775" algn="l"/>
                <a:tab pos="339471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solidFill>
                  <a:srgbClr val="DDDDDD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600710">
              <a:lnSpc>
                <a:spcPct val="100000"/>
              </a:lnSpc>
              <a:spcBef>
                <a:spcPts val="480"/>
              </a:spcBef>
              <a:tabLst>
                <a:tab pos="881380" algn="l"/>
                <a:tab pos="1160145" algn="l"/>
                <a:tab pos="4092575" algn="l"/>
                <a:tab pos="4373245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DDDDD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l</a:t>
            </a:r>
            <a:r>
              <a:rPr sz="2000" b="1" spc="-100" dirty="0">
                <a:solidFill>
                  <a:srgbClr val="DDDDDD"/>
                </a:solidFill>
                <a:latin typeface="FZLTZHB--B51-0"/>
                <a:cs typeface="FZLTZHB--B51-0"/>
              </a:rPr>
              <a:t>(TempStr</a:t>
            </a:r>
            <a:r>
              <a:rPr sz="2000" b="1" spc="-6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DDDDD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2</a:t>
            </a:r>
            <a:r>
              <a:rPr sz="2000" b="1" spc="445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/</a:t>
            </a:r>
            <a:r>
              <a:rPr sz="2000" b="1" spc="75" dirty="0">
                <a:solidFill>
                  <a:srgbClr val="DDDDDD"/>
                </a:solidFill>
                <a:latin typeface="FZLTZHB--B51-0"/>
                <a:cs typeface="FZLTZHB--B51-0"/>
              </a:rPr>
              <a:t>1.8</a:t>
            </a:r>
            <a:endParaRPr sz="2000">
              <a:latin typeface="FZLTZHB--B51-0"/>
              <a:cs typeface="FZLTZHB--B51-0"/>
            </a:endParaRPr>
          </a:p>
          <a:p>
            <a:pPr marL="60071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41275">
              <a:lnSpc>
                <a:spcPct val="100000"/>
              </a:lnSpc>
              <a:spcBef>
                <a:spcPts val="480"/>
              </a:spcBef>
              <a:tabLst>
                <a:tab pos="2417445" algn="l"/>
                <a:tab pos="3673475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35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3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solidFill>
                  <a:srgbClr val="DDDDDD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600710" marR="284480">
              <a:lnSpc>
                <a:spcPct val="120000"/>
              </a:lnSpc>
              <a:tabLst>
                <a:tab pos="881380" algn="l"/>
                <a:tab pos="1160145" algn="l"/>
                <a:tab pos="4511675" algn="l"/>
                <a:tab pos="4790440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415" dirty="0">
                <a:solidFill>
                  <a:srgbClr val="DDDDDD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DDDDD"/>
                </a:solidFill>
                <a:latin typeface="FZLTZHB--B51-0"/>
                <a:cs typeface="FZLTZHB--B51-0"/>
              </a:rPr>
              <a:t>8</a:t>
            </a:r>
            <a:r>
              <a:rPr sz="2000" b="1" spc="-30" dirty="0">
                <a:solidFill>
                  <a:srgbClr val="DDDDDD"/>
                </a:solidFill>
                <a:latin typeface="FZLTZHB--B51-0"/>
                <a:cs typeface="FZLTZHB--B51-0"/>
              </a:rPr>
              <a:t>*</a:t>
            </a:r>
            <a:r>
              <a:rPr sz="2000" b="1" spc="-3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70" dirty="0">
                <a:solidFill>
                  <a:srgbClr val="DDDDDD"/>
                </a:solidFill>
                <a:latin typeface="FZLTZHB--B51-0"/>
                <a:cs typeface="FZLTZHB--B51-0"/>
              </a:rPr>
              <a:t>val(Temp</a:t>
            </a:r>
            <a:r>
              <a:rPr sz="2000" b="1" spc="-220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7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[0</a:t>
            </a:r>
            <a:r>
              <a:rPr sz="2000" b="1" spc="10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32</a:t>
            </a:r>
            <a:r>
              <a:rPr sz="2000" b="1" spc="-90" dirty="0">
                <a:solidFill>
                  <a:srgbClr val="DDDDDD"/>
                </a:solidFill>
                <a:latin typeface="FZLTZHB--B51-0"/>
                <a:cs typeface="FZLTZHB--B51-0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41275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2700" indent="588010">
              <a:lnSpc>
                <a:spcPct val="100000"/>
              </a:lnSpc>
              <a:spcBef>
                <a:spcPts val="480"/>
              </a:spcBef>
            </a:pP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字符串</a:t>
            </a:r>
            <a:r>
              <a:rPr sz="2400" b="1" spc="-5" dirty="0">
                <a:latin typeface="Heiti SC"/>
                <a:cs typeface="Heiti SC"/>
              </a:rPr>
              <a:t>：由</a:t>
            </a:r>
            <a:r>
              <a:rPr sz="2400" b="1" spc="135" dirty="0">
                <a:latin typeface="Arial"/>
                <a:cs typeface="Arial"/>
              </a:rPr>
              <a:t>0</a:t>
            </a:r>
            <a:r>
              <a:rPr sz="2400" b="1" spc="-5" dirty="0">
                <a:latin typeface="Heiti SC"/>
                <a:cs typeface="Heiti SC"/>
              </a:rPr>
              <a:t>个或多个字符组成的有序字符序列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7934" y="583742"/>
            <a:ext cx="15481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字符串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36445" y="1529831"/>
            <a:ext cx="50901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个或多个字符组成的有序字符序列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7570470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字符串由一对单引号或一对双引号表示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5001260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260" dirty="0">
                <a:solidFill>
                  <a:srgbClr val="1DB41D"/>
                </a:solidFill>
                <a:latin typeface="FZLTZHB--B51-0"/>
                <a:cs typeface="FZLTZHB--B51-0"/>
              </a:rPr>
              <a:t>'C'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字符串是字符的有序序列，可以对其中的字符进行索引</a:t>
            </a:r>
            <a:endParaRPr sz="2400">
              <a:latin typeface="Heiti SC"/>
              <a:cs typeface="Heiti SC"/>
            </a:endParaRPr>
          </a:p>
          <a:p>
            <a:pPr marL="1067435">
              <a:lnSpc>
                <a:spcPct val="100000"/>
              </a:lnSpc>
              <a:spcBef>
                <a:spcPts val="2055"/>
              </a:spcBef>
              <a:tabLst>
                <a:tab pos="1739264" algn="l"/>
                <a:tab pos="2134235" algn="l"/>
                <a:tab pos="5484495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	</a:t>
            </a:r>
            <a:r>
              <a:rPr sz="2000" b="1" dirty="0">
                <a:latin typeface="Heiti SC"/>
                <a:cs typeface="Heiti SC"/>
              </a:rPr>
              <a:t>是	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-20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的第</a:t>
            </a:r>
            <a:r>
              <a:rPr sz="2000" b="1" spc="-245" dirty="0">
                <a:latin typeface="FZLTZHB--B51-0"/>
                <a:cs typeface="FZLTZHB--B51-0"/>
              </a:rPr>
              <a:t>0</a:t>
            </a:r>
            <a:r>
              <a:rPr sz="2000" b="1" dirty="0">
                <a:latin typeface="Heiti SC"/>
                <a:cs typeface="Heiti SC"/>
              </a:rPr>
              <a:t>个字符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字符串的序号</a:t>
            </a:r>
          </a:p>
        </p:txBody>
      </p:sp>
      <p:sp>
        <p:nvSpPr>
          <p:cNvPr id="6" name="object 6"/>
          <p:cNvSpPr/>
          <p:nvPr/>
        </p:nvSpPr>
        <p:spPr>
          <a:xfrm>
            <a:off x="2692145" y="4477511"/>
            <a:ext cx="3776979" cy="78105"/>
          </a:xfrm>
          <a:custGeom>
            <a:avLst/>
            <a:gdLst/>
            <a:ahLst/>
            <a:cxnLst/>
            <a:rect l="l" t="t" r="r" b="b"/>
            <a:pathLst>
              <a:path w="3776979" h="78104">
                <a:moveTo>
                  <a:pt x="3698748" y="0"/>
                </a:moveTo>
                <a:lnTo>
                  <a:pt x="3698748" y="77723"/>
                </a:lnTo>
                <a:lnTo>
                  <a:pt x="3750564" y="51815"/>
                </a:lnTo>
                <a:lnTo>
                  <a:pt x="3711702" y="51815"/>
                </a:lnTo>
                <a:lnTo>
                  <a:pt x="3711702" y="25907"/>
                </a:lnTo>
                <a:lnTo>
                  <a:pt x="3750564" y="25907"/>
                </a:lnTo>
                <a:lnTo>
                  <a:pt x="3698748" y="0"/>
                </a:lnTo>
                <a:close/>
              </a:path>
              <a:path w="3776979" h="78104">
                <a:moveTo>
                  <a:pt x="369874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698748" y="51815"/>
                </a:lnTo>
                <a:lnTo>
                  <a:pt x="3698748" y="25907"/>
                </a:lnTo>
                <a:close/>
              </a:path>
              <a:path w="3776979" h="78104">
                <a:moveTo>
                  <a:pt x="3750564" y="25907"/>
                </a:moveTo>
                <a:lnTo>
                  <a:pt x="3711702" y="25907"/>
                </a:lnTo>
                <a:lnTo>
                  <a:pt x="3711702" y="51815"/>
                </a:lnTo>
                <a:lnTo>
                  <a:pt x="3750564" y="51815"/>
                </a:lnTo>
                <a:lnTo>
                  <a:pt x="3776472" y="38861"/>
                </a:lnTo>
                <a:lnTo>
                  <a:pt x="375056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62861" y="4002668"/>
            <a:ext cx="6128385" cy="95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543560" algn="l"/>
                <a:tab pos="1069975" algn="l"/>
                <a:tab pos="1605280" algn="l"/>
                <a:tab pos="2124075" algn="l"/>
                <a:tab pos="2667635" algn="l"/>
                <a:tab pos="3194685" algn="l"/>
                <a:tab pos="3719195" algn="l"/>
                <a:tab pos="4234180" algn="l"/>
                <a:tab pos="4778375" algn="l"/>
                <a:tab pos="5210175" algn="l"/>
              </a:tabLst>
            </a:pPr>
            <a:r>
              <a:rPr sz="2800" b="1" spc="-345" dirty="0">
                <a:latin typeface="FZLTZHB--B51-0"/>
                <a:cs typeface="FZLTZHB--B51-0"/>
              </a:rPr>
              <a:t>0	</a:t>
            </a:r>
            <a:r>
              <a:rPr sz="2800" b="1" spc="70" dirty="0">
                <a:latin typeface="FZLTZHB--B51-0"/>
                <a:cs typeface="FZLTZHB--B51-0"/>
              </a:rPr>
              <a:t>1	</a:t>
            </a:r>
            <a:r>
              <a:rPr sz="2800" b="1" spc="-290" dirty="0">
                <a:latin typeface="FZLTZHB--B51-0"/>
                <a:cs typeface="FZLTZHB--B51-0"/>
              </a:rPr>
              <a:t>2	</a:t>
            </a:r>
            <a:r>
              <a:rPr sz="2800" b="1" spc="-315" dirty="0">
                <a:latin typeface="FZLTZHB--B51-0"/>
                <a:cs typeface="FZLTZHB--B51-0"/>
              </a:rPr>
              <a:t>3	</a:t>
            </a:r>
            <a:r>
              <a:rPr sz="2800" b="1" spc="-345" dirty="0">
                <a:latin typeface="FZLTZHB--B51-0"/>
                <a:cs typeface="FZLTZHB--B51-0"/>
              </a:rPr>
              <a:t>4	</a:t>
            </a:r>
            <a:r>
              <a:rPr sz="2800" b="1" spc="-315" dirty="0">
                <a:latin typeface="FZLTZHB--B51-0"/>
                <a:cs typeface="FZLTZHB--B51-0"/>
              </a:rPr>
              <a:t>5	</a:t>
            </a:r>
            <a:r>
              <a:rPr sz="2800" b="1" spc="-325" dirty="0">
                <a:latin typeface="FZLTZHB--B51-0"/>
                <a:cs typeface="FZLTZHB--B51-0"/>
              </a:rPr>
              <a:t>6	</a:t>
            </a:r>
            <a:r>
              <a:rPr sz="2800" b="1" spc="-300" dirty="0">
                <a:latin typeface="FZLTZHB--B51-0"/>
                <a:cs typeface="FZLTZHB--B51-0"/>
              </a:rPr>
              <a:t>7	</a:t>
            </a:r>
            <a:r>
              <a:rPr sz="2800" b="1" spc="-360" dirty="0">
                <a:latin typeface="FZLTZHB--B51-0"/>
                <a:cs typeface="FZLTZHB--B51-0"/>
              </a:rPr>
              <a:t>8	</a:t>
            </a:r>
            <a:r>
              <a:rPr sz="2800" b="1" spc="-335" dirty="0">
                <a:latin typeface="FZLTZHB--B51-0"/>
                <a:cs typeface="FZLTZHB--B51-0"/>
              </a:rPr>
              <a:t>9	</a:t>
            </a:r>
            <a:r>
              <a:rPr sz="2800" b="1" spc="-125" dirty="0">
                <a:latin typeface="FZLTZHB--B51-0"/>
                <a:cs typeface="FZLTZHB--B51-0"/>
              </a:rPr>
              <a:t>1</a:t>
            </a:r>
            <a:r>
              <a:rPr sz="2800" b="1" spc="-155" dirty="0">
                <a:latin typeface="FZLTZHB--B51-0"/>
                <a:cs typeface="FZLTZHB--B51-0"/>
              </a:rPr>
              <a:t>0</a:t>
            </a:r>
            <a:r>
              <a:rPr sz="2800" b="1" spc="100" dirty="0">
                <a:latin typeface="FZLTZHB--B51-0"/>
                <a:cs typeface="FZLTZHB--B51-0"/>
              </a:rPr>
              <a:t> </a:t>
            </a:r>
            <a:r>
              <a:rPr sz="2800" b="1" spc="70" dirty="0">
                <a:latin typeface="FZLTZHB--B51-0"/>
                <a:cs typeface="FZLTZHB--B51-0"/>
              </a:rPr>
              <a:t>11</a:t>
            </a:r>
            <a:endParaRPr sz="2800">
              <a:latin typeface="FZLTZHB--B51-0"/>
              <a:cs typeface="FZLTZHB--B51-0"/>
            </a:endParaRPr>
          </a:p>
          <a:p>
            <a:pPr marL="111760" algn="ctr">
              <a:lnSpc>
                <a:spcPct val="100000"/>
              </a:lnSpc>
              <a:spcBef>
                <a:spcPts val="2285"/>
              </a:spcBef>
            </a:pPr>
            <a:r>
              <a:rPr sz="2000" b="1" dirty="0">
                <a:latin typeface="Heiti SC"/>
                <a:cs typeface="Heiti SC"/>
              </a:rPr>
              <a:t>正向递增序号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3754" y="2490216"/>
            <a:ext cx="3752850" cy="78105"/>
          </a:xfrm>
          <a:custGeom>
            <a:avLst/>
            <a:gdLst/>
            <a:ahLst/>
            <a:cxnLst/>
            <a:rect l="l" t="t" r="r" b="b"/>
            <a:pathLst>
              <a:path w="3752850" h="78105">
                <a:moveTo>
                  <a:pt x="77723" y="0"/>
                </a:moveTo>
                <a:lnTo>
                  <a:pt x="0" y="38861"/>
                </a:lnTo>
                <a:lnTo>
                  <a:pt x="77723" y="77723"/>
                </a:lnTo>
                <a:lnTo>
                  <a:pt x="77723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3" y="25907"/>
                </a:lnTo>
                <a:lnTo>
                  <a:pt x="77723" y="0"/>
                </a:lnTo>
                <a:close/>
              </a:path>
              <a:path w="3752850" h="78105">
                <a:moveTo>
                  <a:pt x="77723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3" y="51815"/>
                </a:lnTo>
                <a:lnTo>
                  <a:pt x="77723" y="25907"/>
                </a:lnTo>
                <a:close/>
              </a:path>
              <a:path w="3752850" h="78105">
                <a:moveTo>
                  <a:pt x="3752469" y="25907"/>
                </a:moveTo>
                <a:lnTo>
                  <a:pt x="77723" y="25907"/>
                </a:lnTo>
                <a:lnTo>
                  <a:pt x="77723" y="51815"/>
                </a:lnTo>
                <a:lnTo>
                  <a:pt x="3752469" y="51815"/>
                </a:lnTo>
                <a:lnTo>
                  <a:pt x="375246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6364" y="1529831"/>
            <a:ext cx="6268720" cy="1541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正向递增序号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12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反向递减序号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950">
              <a:latin typeface="Times New Roman"/>
              <a:cs typeface="Times New Roman"/>
            </a:endParaRPr>
          </a:p>
          <a:p>
            <a:pPr marL="18351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反向递减序号</a:t>
            </a:r>
            <a:endParaRPr sz="2000">
              <a:latin typeface="Heiti SC"/>
              <a:cs typeface="Heiti SC"/>
            </a:endParaRPr>
          </a:p>
          <a:p>
            <a:pPr algn="ctr">
              <a:lnSpc>
                <a:spcPct val="100000"/>
              </a:lnSpc>
              <a:spcBef>
                <a:spcPts val="1430"/>
              </a:spcBef>
            </a:pPr>
            <a:r>
              <a:rPr sz="3600" b="1" spc="-480" baseline="2314" dirty="0">
                <a:latin typeface="FZLTZHB--B51-0"/>
                <a:cs typeface="FZLTZHB--B51-0"/>
              </a:rPr>
              <a:t>-</a:t>
            </a:r>
            <a:r>
              <a:rPr sz="3600" b="1" spc="-127" baseline="2314" dirty="0">
                <a:latin typeface="FZLTZHB--B51-0"/>
                <a:cs typeface="FZLTZHB--B51-0"/>
              </a:rPr>
              <a:t>1</a:t>
            </a:r>
            <a:r>
              <a:rPr sz="3600" b="1" spc="-150" baseline="2314" dirty="0">
                <a:latin typeface="FZLTZHB--B51-0"/>
                <a:cs typeface="FZLTZHB--B51-0"/>
              </a:rPr>
              <a:t>2</a:t>
            </a:r>
            <a:r>
              <a:rPr sz="3600" b="1" spc="-502" baseline="2314" dirty="0">
                <a:latin typeface="FZLTZHB--B51-0"/>
                <a:cs typeface="FZLTZHB--B51-0"/>
              </a:rPr>
              <a:t> </a:t>
            </a:r>
            <a:r>
              <a:rPr sz="3600" b="1" spc="-480" baseline="2314" dirty="0">
                <a:latin typeface="FZLTZHB--B51-0"/>
                <a:cs typeface="FZLTZHB--B51-0"/>
              </a:rPr>
              <a:t>-</a:t>
            </a:r>
            <a:r>
              <a:rPr sz="3600" b="1" spc="89" baseline="2314" dirty="0">
                <a:latin typeface="FZLTZHB--B51-0"/>
                <a:cs typeface="FZLTZHB--B51-0"/>
              </a:rPr>
              <a:t>1</a:t>
            </a:r>
            <a:r>
              <a:rPr sz="3600" b="1" spc="337" baseline="2314" dirty="0">
                <a:latin typeface="FZLTZHB--B51-0"/>
                <a:cs typeface="FZLTZHB--B51-0"/>
              </a:rPr>
              <a:t>1</a:t>
            </a:r>
            <a:r>
              <a:rPr sz="3600" b="1" spc="-480" baseline="2314" dirty="0">
                <a:latin typeface="FZLTZHB--B51-0"/>
                <a:cs typeface="FZLTZHB--B51-0"/>
              </a:rPr>
              <a:t>-</a:t>
            </a:r>
            <a:r>
              <a:rPr sz="3600" b="1" spc="-157" baseline="2314" dirty="0">
                <a:latin typeface="FZLTZHB--B51-0"/>
                <a:cs typeface="FZLTZHB--B51-0"/>
              </a:rPr>
              <a:t>1</a:t>
            </a:r>
            <a:r>
              <a:rPr sz="3600" b="1" spc="-195" baseline="2314" dirty="0">
                <a:latin typeface="FZLTZHB--B51-0"/>
                <a:cs typeface="FZLTZHB--B51-0"/>
              </a:rPr>
              <a:t>0</a:t>
            </a:r>
            <a:r>
              <a:rPr sz="3600" b="1" spc="-112" baseline="2314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35" dirty="0">
                <a:latin typeface="FZLTZHB--B51-0"/>
                <a:cs typeface="FZLTZHB--B51-0"/>
              </a:rPr>
              <a:t>9</a:t>
            </a:r>
            <a:r>
              <a:rPr sz="2800" b="1" spc="28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60" dirty="0">
                <a:latin typeface="FZLTZHB--B51-0"/>
                <a:cs typeface="FZLTZHB--B51-0"/>
              </a:rPr>
              <a:t>8</a:t>
            </a:r>
            <a:r>
              <a:rPr sz="2800" b="1" spc="38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00" dirty="0">
                <a:latin typeface="FZLTZHB--B51-0"/>
                <a:cs typeface="FZLTZHB--B51-0"/>
              </a:rPr>
              <a:t>7</a:t>
            </a:r>
            <a:r>
              <a:rPr sz="2800" b="1" spc="30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25" dirty="0">
                <a:latin typeface="FZLTZHB--B51-0"/>
                <a:cs typeface="FZLTZHB--B51-0"/>
              </a:rPr>
              <a:t>6</a:t>
            </a:r>
            <a:r>
              <a:rPr sz="2800" b="1" spc="254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15" dirty="0">
                <a:latin typeface="FZLTZHB--B51-0"/>
                <a:cs typeface="FZLTZHB--B51-0"/>
              </a:rPr>
              <a:t>5</a:t>
            </a:r>
            <a:r>
              <a:rPr sz="2800" b="1" spc="26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45" dirty="0">
                <a:latin typeface="FZLTZHB--B51-0"/>
                <a:cs typeface="FZLTZHB--B51-0"/>
              </a:rPr>
              <a:t>4</a:t>
            </a:r>
            <a:r>
              <a:rPr sz="2800" b="1" spc="275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15" dirty="0">
                <a:latin typeface="FZLTZHB--B51-0"/>
                <a:cs typeface="FZLTZHB--B51-0"/>
              </a:rPr>
              <a:t>3</a:t>
            </a:r>
            <a:r>
              <a:rPr sz="2800" b="1" spc="26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290" dirty="0">
                <a:latin typeface="FZLTZHB--B51-0"/>
                <a:cs typeface="FZLTZHB--B51-0"/>
              </a:rPr>
              <a:t>2</a:t>
            </a:r>
            <a:r>
              <a:rPr sz="2800" b="1" spc="305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70" dirty="0">
                <a:latin typeface="FZLTZHB--B51-0"/>
                <a:cs typeface="FZLTZHB--B51-0"/>
              </a:rPr>
              <a:t>1</a:t>
            </a:r>
            <a:endParaRPr sz="2800">
              <a:latin typeface="FZLTZHB--B51-0"/>
              <a:cs typeface="FZLTZHB--B51-0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88363" y="3168395"/>
          <a:ext cx="6265159" cy="64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4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41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47699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请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32004">
                      <a:solidFill>
                        <a:srgbClr val="252525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输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入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带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有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符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号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的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温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度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值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32004">
                      <a:solidFill>
                        <a:srgbClr val="252525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字符串的使用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548880" cy="234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197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[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]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获取字符串中一个或多</a:t>
            </a:r>
            <a:r>
              <a:rPr sz="2400" b="1" spc="-20" dirty="0">
                <a:solidFill>
                  <a:srgbClr val="006FC0"/>
                </a:solidFill>
                <a:latin typeface="Heiti SC"/>
                <a:cs typeface="Heiti SC"/>
              </a:rPr>
              <a:t>个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字符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50740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索引：返回字符串中单个字符	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字符串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spc="245" dirty="0">
                <a:latin typeface="Arial"/>
                <a:cs typeface="Arial"/>
              </a:rPr>
              <a:t>[M]</a:t>
            </a:r>
            <a:endParaRPr sz="2400">
              <a:latin typeface="Arial"/>
              <a:cs typeface="Arial"/>
            </a:endParaRPr>
          </a:p>
          <a:p>
            <a:pPr marL="570230" algn="ctr">
              <a:lnSpc>
                <a:spcPct val="100000"/>
              </a:lnSpc>
              <a:spcBef>
                <a:spcPts val="2055"/>
              </a:spcBef>
              <a:tabLst>
                <a:tab pos="4479925" algn="l"/>
                <a:tab pos="5292725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80" dirty="0">
                <a:solidFill>
                  <a:srgbClr val="1DB41D"/>
                </a:solidFill>
                <a:latin typeface="FZLTZHB--B51-0"/>
                <a:cs typeface="FZLTZHB--B51-0"/>
              </a:rPr>
              <a:t>[0]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-145" dirty="0">
                <a:latin typeface="FZLTZHB--B51-0"/>
                <a:cs typeface="FZLTZHB--B51-0"/>
              </a:rPr>
              <a:t>TempStr[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  <a:tabLst>
                <a:tab pos="5170805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切片：返回字符串中一段字符子串	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字符串</a:t>
            </a:r>
            <a:r>
              <a:rPr sz="2400" b="1" spc="250" dirty="0">
                <a:latin typeface="Arial"/>
                <a:cs typeface="Arial"/>
              </a:rPr>
              <a:t>&gt;[M</a:t>
            </a:r>
            <a:r>
              <a:rPr sz="2400" b="1" spc="145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215" dirty="0">
                <a:latin typeface="Arial"/>
                <a:cs typeface="Arial"/>
              </a:rPr>
              <a:t>N]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1008" y="4174818"/>
            <a:ext cx="4582795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60825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</a:t>
            </a:r>
            <a:r>
              <a:rPr sz="2000" dirty="0">
                <a:solidFill>
                  <a:srgbClr val="FF0000"/>
                </a:solidFill>
                <a:latin typeface="Arial Unicode MS"/>
                <a:cs typeface="Arial Unicode MS"/>
              </a:rPr>
              <a:t>输入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带有符号的温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210" dirty="0">
                <a:solidFill>
                  <a:srgbClr val="1DB41D"/>
                </a:solidFill>
                <a:latin typeface="FZLTZHB--B51-0"/>
                <a:cs typeface="FZLTZHB--B51-0"/>
              </a:rPr>
              <a:t>[1:3]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或者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3203" y="4189841"/>
            <a:ext cx="184721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45" dirty="0">
                <a:latin typeface="FZLTZHB--B51-0"/>
                <a:cs typeface="FZLTZHB--B51-0"/>
              </a:rPr>
              <a:t>TempStr[</a:t>
            </a:r>
            <a:r>
              <a:rPr sz="2000" b="1" spc="125" dirty="0">
                <a:latin typeface="FZLTZHB--B51-0"/>
                <a:cs typeface="FZLTZHB--B51-0"/>
              </a:rPr>
              <a:t>0</a:t>
            </a:r>
            <a:r>
              <a:rPr sz="2000" b="1" spc="50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978" y="890192"/>
            <a:ext cx="6000115" cy="39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09700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677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405" dirty="0">
                <a:solidFill>
                  <a:srgbClr val="D9D9D9"/>
                </a:solidFill>
                <a:latin typeface="FZLTZHB--B51-0"/>
                <a:cs typeface="FZLTZHB--B51-0"/>
              </a:rPr>
              <a:t>['F</a:t>
            </a:r>
            <a:r>
              <a:rPr sz="2000" b="1" spc="19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67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495" dirty="0">
                <a:solidFill>
                  <a:srgbClr val="D9D9D9"/>
                </a:solidFill>
                <a:latin typeface="FZLTZHB--B51-0"/>
                <a:cs typeface="FZLTZHB--B51-0"/>
              </a:rPr>
              <a:t>']: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1570" algn="l"/>
                <a:tab pos="4064000" algn="l"/>
                <a:tab pos="4344035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20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(TempStr</a:t>
            </a:r>
            <a:r>
              <a:rPr sz="20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5" dirty="0">
                <a:latin typeface="FZLTZHB--B51-0"/>
                <a:cs typeface="FZLTZHB--B51-0"/>
              </a:rPr>
              <a:t>32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)/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54" dirty="0"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235" algn="l"/>
                <a:tab pos="3644265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35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5080">
              <a:lnSpc>
                <a:spcPct val="120000"/>
              </a:lnSpc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70" dirty="0">
                <a:latin typeface="FZLTZHB--B51-0"/>
                <a:cs typeface="FZLTZHB--B51-0"/>
              </a:rPr>
              <a:t>8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*eval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r>
              <a:rPr sz="2000" b="1" spc="-90" dirty="0">
                <a:latin typeface="FZLTZHB--B51-0"/>
                <a:cs typeface="FZLTZHB--B51-0"/>
              </a:rPr>
              <a:t> 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prin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1448435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数字类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型</a:t>
            </a:r>
            <a:r>
              <a:rPr sz="2400" b="1" spc="-5" dirty="0">
                <a:latin typeface="Heiti SC"/>
                <a:cs typeface="Heiti SC"/>
              </a:rPr>
              <a:t>：整数和浮点数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数字类型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5876290" cy="235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53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整数和浮点数都是数字类型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整数：数学中的整数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1486535" algn="l"/>
                <a:tab pos="2210435" algn="l"/>
              </a:tabLst>
            </a:pPr>
            <a:r>
              <a:rPr sz="2000" b="1" spc="-215" dirty="0">
                <a:latin typeface="FZLTZHB--B51-0"/>
                <a:cs typeface="FZLTZHB--B51-0"/>
              </a:rPr>
              <a:t>32	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-245" dirty="0">
                <a:latin typeface="FZLTZHB--B51-0"/>
                <a:cs typeface="FZLTZHB--B51-0"/>
              </a:rPr>
              <a:t>89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浮点数：数学中的实数，带有小数部分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1008" y="4174818"/>
            <a:ext cx="279654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11835" algn="l"/>
                <a:tab pos="1435735" algn="l"/>
                <a:tab pos="2273935" algn="l"/>
              </a:tabLst>
            </a:pPr>
            <a:r>
              <a:rPr sz="2000" b="1" spc="75" dirty="0">
                <a:latin typeface="FZLTZHB--B51-0"/>
                <a:cs typeface="FZLTZHB--B51-0"/>
              </a:rPr>
              <a:t>1.8	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75" dirty="0">
                <a:latin typeface="FZLTZHB--B51-0"/>
                <a:cs typeface="FZLTZHB--B51-0"/>
              </a:rPr>
              <a:t>1.8	</a:t>
            </a:r>
            <a:r>
              <a:rPr sz="2000" b="1" dirty="0">
                <a:latin typeface="Heiti SC"/>
                <a:cs typeface="Heiti SC"/>
              </a:rPr>
              <a:t>或者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9261" y="4189841"/>
            <a:ext cx="58737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80" dirty="0">
                <a:latin typeface="FZLTZHB--B51-0"/>
                <a:cs typeface="FZLTZHB--B51-0"/>
              </a:rPr>
              <a:t>1.0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978" y="890192"/>
            <a:ext cx="6127750" cy="39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09700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1570" algn="l"/>
                <a:tab pos="4064000" algn="l"/>
                <a:tab pos="4344035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al(Tem</a:t>
            </a:r>
            <a:r>
              <a:rPr sz="20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4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20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1.8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235" algn="l"/>
                <a:tab pos="36449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35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132715">
              <a:lnSpc>
                <a:spcPct val="120000"/>
              </a:lnSpc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*eval(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r>
              <a:rPr sz="20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35890" indent="435609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列表类型</a:t>
            </a:r>
            <a:r>
              <a:rPr sz="2400" b="1" spc="-5" dirty="0">
                <a:latin typeface="Heiti SC"/>
                <a:cs typeface="Heiti SC"/>
              </a:rPr>
              <a:t>：由</a:t>
            </a:r>
            <a:r>
              <a:rPr sz="2400" b="1" spc="135" dirty="0">
                <a:latin typeface="Arial"/>
                <a:cs typeface="Arial"/>
              </a:rPr>
              <a:t>0</a:t>
            </a:r>
            <a:r>
              <a:rPr sz="2400" b="1" spc="-5" dirty="0">
                <a:latin typeface="Heiti SC"/>
                <a:cs typeface="Heiti SC"/>
              </a:rPr>
              <a:t>个或多个数据组成的有序序列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列表类型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836295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72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个或多个数据组成的有序序列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R="2496185" algn="ctr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列表使</a:t>
            </a:r>
            <a:r>
              <a:rPr sz="2400" b="1" spc="-10" dirty="0">
                <a:latin typeface="Heiti SC"/>
                <a:cs typeface="Heiti SC"/>
              </a:rPr>
              <a:t>用</a:t>
            </a:r>
            <a:r>
              <a:rPr sz="2400" b="1" spc="135" dirty="0">
                <a:latin typeface="Arial"/>
                <a:cs typeface="Arial"/>
              </a:rPr>
              <a:t>[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]</a:t>
            </a:r>
            <a:r>
              <a:rPr sz="2400" b="1" spc="-5" dirty="0">
                <a:latin typeface="Heiti SC"/>
                <a:cs typeface="Heiti SC"/>
              </a:rPr>
              <a:t>表示，采用逗号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540" dirty="0">
                <a:latin typeface="FZLTZHB--B51-0"/>
                <a:cs typeface="FZLTZHB--B51-0"/>
              </a:rPr>
              <a:t>,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分隔各元素</a:t>
            </a:r>
            <a:endParaRPr sz="2400" dirty="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340" dirty="0">
                <a:solidFill>
                  <a:srgbClr val="1DB41D"/>
                </a:solidFill>
                <a:latin typeface="FZLTZHB--B51-0"/>
                <a:cs typeface="FZLTZHB--B51-0"/>
              </a:rPr>
              <a:t>'F'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spc="575" dirty="0">
                <a:solidFill>
                  <a:srgbClr val="1DB41D"/>
                </a:solidFill>
                <a:latin typeface="FZLTZHB--B51-0"/>
                <a:cs typeface="FZLTZHB--B51-0"/>
              </a:rPr>
              <a:t>'f'</a:t>
            </a:r>
            <a:r>
              <a:rPr sz="2000" b="1" spc="395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Heiti SC"/>
                <a:cs typeface="Heiti SC"/>
              </a:rPr>
              <a:t>表</a:t>
            </a:r>
            <a:r>
              <a:rPr sz="2000" b="1" spc="-10" dirty="0">
                <a:latin typeface="Heiti SC"/>
                <a:cs typeface="Heiti SC"/>
              </a:rPr>
              <a:t>示</a:t>
            </a:r>
            <a:r>
              <a:rPr sz="2000" b="1" dirty="0">
                <a:latin typeface="Heiti SC"/>
                <a:cs typeface="Heiti SC"/>
              </a:rPr>
              <a:t>两个元</a:t>
            </a:r>
            <a:r>
              <a:rPr sz="2000" b="1" spc="-15" dirty="0">
                <a:latin typeface="Heiti SC"/>
                <a:cs typeface="Heiti SC"/>
              </a:rPr>
              <a:t>素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dirty="0">
                <a:latin typeface="Heiti SC"/>
                <a:cs typeface="Heiti SC"/>
              </a:rPr>
              <a:t>和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530" dirty="0">
                <a:solidFill>
                  <a:srgbClr val="1DB41D"/>
                </a:solidFill>
                <a:latin typeface="FZLTZHB--B51-0"/>
                <a:cs typeface="FZLTZHB--B51-0"/>
              </a:rPr>
              <a:t>f'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使用保留字</a:t>
            </a:r>
            <a:r>
              <a:rPr sz="2400" b="1" spc="95" dirty="0">
                <a:latin typeface="Heiti SC"/>
                <a:cs typeface="Heiti SC"/>
              </a:rPr>
              <a:t> </a:t>
            </a:r>
            <a:r>
              <a:rPr sz="2400" b="1" spc="65" dirty="0">
                <a:latin typeface="Arial"/>
                <a:cs typeface="Arial"/>
              </a:rPr>
              <a:t>in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判断一个元素是否在列表中</a:t>
            </a:r>
            <a:endParaRPr sz="2400" dirty="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2603500" algn="l"/>
              </a:tabLst>
            </a:pPr>
            <a:r>
              <a:rPr sz="2000" b="1" spc="-145" dirty="0">
                <a:latin typeface="FZLTZHB--B51-0"/>
                <a:cs typeface="FZLTZHB--B51-0"/>
              </a:rPr>
              <a:t>TempStr[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260" dirty="0">
                <a:solidFill>
                  <a:srgbClr val="1DB41D"/>
                </a:solidFill>
                <a:latin typeface="FZLTZHB--B51-0"/>
                <a:cs typeface="FZLTZHB--B51-0"/>
              </a:rPr>
              <a:t>'C'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spc="385" dirty="0">
                <a:solidFill>
                  <a:srgbClr val="1DB41D"/>
                </a:solidFill>
                <a:latin typeface="FZLTZHB--B51-0"/>
                <a:cs typeface="FZLTZHB--B51-0"/>
              </a:rPr>
              <a:t>'c'</a:t>
            </a:r>
            <a:r>
              <a:rPr sz="2000" b="1" spc="40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Heiti SC"/>
                <a:cs typeface="Heiti SC"/>
              </a:rPr>
              <a:t>判</a:t>
            </a:r>
            <a:r>
              <a:rPr sz="2000" b="1" spc="-15" dirty="0">
                <a:latin typeface="Heiti SC"/>
                <a:cs typeface="Heiti SC"/>
              </a:rPr>
              <a:t>断</a:t>
            </a:r>
            <a:r>
              <a:rPr sz="2000" b="1" dirty="0">
                <a:latin typeface="Heiti SC"/>
                <a:cs typeface="Heiti SC"/>
              </a:rPr>
              <a:t>前者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dirty="0">
                <a:latin typeface="Heiti SC"/>
                <a:cs typeface="Heiti SC"/>
              </a:rPr>
              <a:t>否与</a:t>
            </a:r>
            <a:r>
              <a:rPr sz="2000" b="1" spc="-15" dirty="0">
                <a:latin typeface="Heiti SC"/>
                <a:cs typeface="Heiti SC"/>
              </a:rPr>
              <a:t>列</a:t>
            </a:r>
            <a:r>
              <a:rPr sz="2000" b="1" dirty="0">
                <a:latin typeface="Heiti SC"/>
                <a:cs typeface="Heiti SC"/>
              </a:rPr>
              <a:t>表中</a:t>
            </a:r>
            <a:r>
              <a:rPr sz="2000" b="1" spc="-15" dirty="0">
                <a:latin typeface="Heiti SC"/>
                <a:cs typeface="Heiti SC"/>
              </a:rPr>
              <a:t>某</a:t>
            </a:r>
            <a:r>
              <a:rPr sz="2000" b="1" dirty="0">
                <a:latin typeface="Heiti SC"/>
                <a:cs typeface="Heiti SC"/>
              </a:rPr>
              <a:t>个元</a:t>
            </a:r>
            <a:r>
              <a:rPr sz="2000" b="1" spc="-15" dirty="0">
                <a:latin typeface="Heiti SC"/>
                <a:cs typeface="Heiti SC"/>
              </a:rPr>
              <a:t>素</a:t>
            </a:r>
            <a:r>
              <a:rPr sz="2000" b="1" dirty="0">
                <a:latin typeface="Heiti SC"/>
                <a:cs typeface="Heiti SC"/>
              </a:rPr>
              <a:t>相同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978" y="890192"/>
            <a:ext cx="6000750" cy="392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input(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1570" algn="l"/>
                <a:tab pos="4064000" algn="l"/>
                <a:tab pos="4344035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DDDDD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l</a:t>
            </a:r>
            <a:r>
              <a:rPr sz="2000" b="1" spc="30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125" dirty="0">
                <a:latin typeface="FZLTZHB--B51-0"/>
                <a:cs typeface="FZLTZHB--B51-0"/>
              </a:rPr>
              <a:t>0</a:t>
            </a:r>
            <a:r>
              <a:rPr sz="2000" b="1" spc="6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5" dirty="0">
                <a:latin typeface="FZLTZHB--B51-0"/>
                <a:cs typeface="FZLTZHB--B51-0"/>
              </a:rPr>
              <a:t>32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)/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54" dirty="0"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235" algn="l"/>
                <a:tab pos="36449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90" dirty="0">
                <a:latin typeface="FZLTZHB--B51-0"/>
                <a:cs typeface="FZLTZHB--B51-0"/>
              </a:rPr>
              <a:t>e</a:t>
            </a:r>
            <a:r>
              <a:rPr sz="2000" b="1" spc="-535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35" dirty="0">
                <a:latin typeface="FZLTZHB--B51-0"/>
                <a:cs typeface="FZLTZHB--B51-0"/>
              </a:rPr>
              <a:t>t</a:t>
            </a:r>
            <a:r>
              <a:rPr sz="2000" b="1" spc="320" dirty="0">
                <a:latin typeface="FZLTZHB--B51-0"/>
                <a:cs typeface="FZLTZHB--B51-0"/>
              </a:rPr>
              <a:t>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54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5080">
              <a:lnSpc>
                <a:spcPct val="120000"/>
              </a:lnSpc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70" dirty="0">
                <a:latin typeface="FZLTZHB--B51-0"/>
                <a:cs typeface="FZLTZHB--B51-0"/>
              </a:rPr>
              <a:t>8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*eval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r>
              <a:rPr sz="2000" b="1" spc="-90" dirty="0">
                <a:latin typeface="FZLTZHB--B51-0"/>
                <a:cs typeface="FZLTZHB--B51-0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1329690">
              <a:lnSpc>
                <a:spcPts val="2875"/>
              </a:lnSpc>
              <a:tabLst>
                <a:tab pos="2425065" algn="l"/>
                <a:tab pos="3216275" algn="l"/>
                <a:tab pos="4312285" algn="l"/>
              </a:tabLst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字符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串	整数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浮点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数	列表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4919" y="1109472"/>
            <a:ext cx="6614159" cy="3768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450151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选择本课程对应实践课程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3" y="4372355"/>
            <a:ext cx="1584960" cy="399415"/>
          </a:xfrm>
          <a:custGeom>
            <a:avLst/>
            <a:gdLst/>
            <a:ahLst/>
            <a:cxnLst/>
            <a:rect l="l" t="t" r="r" b="b"/>
            <a:pathLst>
              <a:path w="1584960" h="399414">
                <a:moveTo>
                  <a:pt x="0" y="399288"/>
                </a:moveTo>
                <a:lnTo>
                  <a:pt x="1584960" y="399288"/>
                </a:lnTo>
                <a:lnTo>
                  <a:pt x="1584960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9337" y="3306317"/>
            <a:ext cx="2780030" cy="1572895"/>
          </a:xfrm>
          <a:prstGeom prst="rect">
            <a:avLst/>
          </a:prstGeom>
          <a:ln w="44196">
            <a:solidFill>
              <a:srgbClr val="FF6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8505">
              <a:lnSpc>
                <a:spcPct val="100000"/>
              </a:lnSpc>
            </a:pPr>
            <a:r>
              <a:rPr sz="2000" b="1" dirty="0">
                <a:solidFill>
                  <a:srgbClr val="FF6900"/>
                </a:solidFill>
                <a:latin typeface="Heiti SC"/>
                <a:cs typeface="Heiti SC"/>
              </a:rPr>
              <a:t>加入该课程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42" y="2303830"/>
            <a:ext cx="2562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语句与函数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000750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DDDD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95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530" dirty="0">
                <a:solidFill>
                  <a:srgbClr val="DDDDDD"/>
                </a:solidFill>
                <a:latin typeface="FZLTZHB--B51-0"/>
                <a:cs typeface="FZLTZHB--B51-0"/>
              </a:rPr>
              <a:t>'f']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5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675" dirty="0">
                <a:solidFill>
                  <a:srgbClr val="DDDDDD"/>
                </a:solidFill>
                <a:latin typeface="FZLTZHB--B51-0"/>
                <a:cs typeface="FZLTZHB--B51-0"/>
              </a:rPr>
              <a:t>m</a:t>
            </a:r>
            <a:r>
              <a:rPr sz="2000" b="1" spc="-245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5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-2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3</a:t>
            </a:r>
            <a:r>
              <a:rPr sz="2000" b="1" spc="-215" dirty="0">
                <a:latin typeface="FZLTZHB--B51-0"/>
                <a:cs typeface="FZLTZHB--B51-0"/>
              </a:rPr>
              <a:t>2</a:t>
            </a:r>
            <a:r>
              <a:rPr sz="2000" b="1" spc="204" dirty="0"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DDDDD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DDDD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DDDDD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678180" indent="-10604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DDDDD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538480" algn="ctr">
              <a:lnSpc>
                <a:spcPct val="100000"/>
              </a:lnSpc>
              <a:spcBef>
                <a:spcPts val="1805"/>
              </a:spcBef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赋值语</a:t>
            </a:r>
            <a:r>
              <a:rPr sz="2400" b="1" spc="-10" dirty="0">
                <a:solidFill>
                  <a:srgbClr val="006FC0"/>
                </a:solidFill>
                <a:latin typeface="Heiti SC"/>
                <a:cs typeface="Heiti SC"/>
              </a:rPr>
              <a:t>句</a:t>
            </a:r>
            <a:r>
              <a:rPr sz="2400" b="1" spc="-5" dirty="0">
                <a:latin typeface="Heiti SC"/>
                <a:cs typeface="Heiti SC"/>
              </a:rPr>
              <a:t>：由赋值符号构成的一行代码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赋值语句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832485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828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由赋值符号构成的一行代码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赋值语句用来给变量赋予新的数据值</a:t>
            </a:r>
            <a:endParaRPr sz="2400">
              <a:latin typeface="Heiti SC"/>
              <a:cs typeface="Heiti SC"/>
            </a:endParaRPr>
          </a:p>
          <a:p>
            <a:pPr marL="393700">
              <a:lnSpc>
                <a:spcPct val="100000"/>
              </a:lnSpc>
              <a:spcBef>
                <a:spcPts val="2055"/>
              </a:spcBef>
              <a:tabLst>
                <a:tab pos="4725670" algn="l"/>
              </a:tabLst>
            </a:pPr>
            <a:r>
              <a:rPr sz="2000" b="1" spc="-190" dirty="0">
                <a:latin typeface="FZLTZHB--B51-0"/>
                <a:cs typeface="FZLTZHB--B51-0"/>
              </a:rPr>
              <a:t>C=</a:t>
            </a:r>
            <a:r>
              <a:rPr sz="2000" b="1" spc="-105" dirty="0">
                <a:latin typeface="FZLTZHB--B51-0"/>
                <a:cs typeface="FZLTZHB--B51-0"/>
              </a:rPr>
              <a:t>(</a:t>
            </a: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430" dirty="0">
                <a:solidFill>
                  <a:srgbClr val="DDDDDD"/>
                </a:solidFill>
                <a:latin typeface="FZLTZHB--B51-0"/>
                <a:cs typeface="FZLTZHB--B51-0"/>
              </a:rPr>
              <a:t>Te</a:t>
            </a:r>
            <a:r>
              <a:rPr sz="2000" b="1" spc="-630" dirty="0">
                <a:solidFill>
                  <a:srgbClr val="DDDDDD"/>
                </a:solidFill>
                <a:latin typeface="FZLTZHB--B51-0"/>
                <a:cs typeface="FZLTZHB--B51-0"/>
              </a:rPr>
              <a:t>m</a:t>
            </a:r>
            <a:r>
              <a:rPr sz="2000" b="1" spc="-125" dirty="0">
                <a:solidFill>
                  <a:srgbClr val="DDDDDD"/>
                </a:solidFill>
                <a:latin typeface="FZLTZHB--B51-0"/>
                <a:cs typeface="FZLTZHB--B51-0"/>
              </a:rPr>
              <a:t>pS</a:t>
            </a:r>
            <a:r>
              <a:rPr sz="2000" b="1" spc="-7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4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spc="-270" dirty="0">
                <a:latin typeface="FZLTZHB--B51-0"/>
                <a:cs typeface="FZLTZHB--B51-0"/>
              </a:rPr>
              <a:t>-</a:t>
            </a:r>
            <a:r>
              <a:rPr sz="2000" b="1" spc="-45" dirty="0">
                <a:latin typeface="FZLTZHB--B51-0"/>
                <a:cs typeface="FZLTZHB--B51-0"/>
              </a:rPr>
              <a:t>32</a:t>
            </a:r>
            <a:r>
              <a:rPr sz="2000" b="1" spc="-40" dirty="0">
                <a:latin typeface="FZLTZHB--B51-0"/>
                <a:cs typeface="FZLTZHB--B51-0"/>
              </a:rPr>
              <a:t>)</a:t>
            </a:r>
            <a:r>
              <a:rPr sz="2000" b="1" spc="345" dirty="0">
                <a:latin typeface="FZLTZHB--B51-0"/>
                <a:cs typeface="FZLTZHB--B51-0"/>
              </a:rPr>
              <a:t>/1</a:t>
            </a:r>
            <a:r>
              <a:rPr sz="2000" b="1" spc="265" dirty="0">
                <a:latin typeface="FZLTZHB--B51-0"/>
                <a:cs typeface="FZLTZHB--B51-0"/>
              </a:rPr>
              <a:t>.</a:t>
            </a:r>
            <a:r>
              <a:rPr sz="2000" b="1" spc="-254" dirty="0">
                <a:latin typeface="FZLTZHB--B51-0"/>
                <a:cs typeface="FZLTZHB--B51-0"/>
              </a:rPr>
              <a:t>8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Heiti SC"/>
                <a:cs typeface="Heiti SC"/>
              </a:rPr>
              <a:t>右侧运算结果赋给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dirty="0">
                <a:latin typeface="Heiti SC"/>
                <a:cs typeface="Heiti SC"/>
              </a:rPr>
              <a:t>量</a:t>
            </a:r>
            <a:r>
              <a:rPr sz="2000" b="1" spc="-550" dirty="0">
                <a:latin typeface="FZLTZHB--B51-0"/>
                <a:cs typeface="FZLTZHB--B51-0"/>
              </a:rPr>
              <a:t>C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赋值语句右侧的数据类型同时作用于变量</a:t>
            </a:r>
            <a:endParaRPr sz="2400">
              <a:latin typeface="Heiti SC"/>
              <a:cs typeface="Heiti SC"/>
            </a:endParaRPr>
          </a:p>
          <a:p>
            <a:pPr marL="393700">
              <a:lnSpc>
                <a:spcPct val="100000"/>
              </a:lnSpc>
              <a:spcBef>
                <a:spcPts val="2055"/>
              </a:spcBef>
              <a:tabLst>
                <a:tab pos="2908300" algn="l"/>
              </a:tabLst>
            </a:pPr>
            <a:r>
              <a:rPr sz="2000" b="1" spc="-225" dirty="0">
                <a:latin typeface="FZLTZHB--B51-0"/>
                <a:cs typeface="FZLTZHB--B51-0"/>
              </a:rPr>
              <a:t>TempStr</a:t>
            </a:r>
            <a:r>
              <a:rPr sz="2000" b="1" spc="-240" dirty="0">
                <a:latin typeface="FZLTZHB--B51-0"/>
                <a:cs typeface="FZLTZHB--B51-0"/>
              </a:rPr>
              <a:t>=</a:t>
            </a:r>
            <a:r>
              <a:rPr sz="2000" b="1" spc="25" dirty="0">
                <a:solidFill>
                  <a:srgbClr val="900090"/>
                </a:solidFill>
                <a:latin typeface="FZLTZHB--B51-0"/>
                <a:cs typeface="FZLTZHB--B51-0"/>
              </a:rPr>
              <a:t>in</a:t>
            </a:r>
            <a:r>
              <a:rPr sz="2000" b="1" spc="30" dirty="0">
                <a:solidFill>
                  <a:srgbClr val="900090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900090"/>
                </a:solidFill>
                <a:latin typeface="FZLTZHB--B51-0"/>
                <a:cs typeface="FZLTZHB--B51-0"/>
              </a:rPr>
              <a:t>ut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80" dirty="0">
                <a:latin typeface="FZLTZHB--B51-0"/>
                <a:cs typeface="FZLTZHB--B51-0"/>
              </a:rPr>
              <a:t>#input()</a:t>
            </a:r>
            <a:r>
              <a:rPr sz="2000" b="1" dirty="0">
                <a:latin typeface="Heiti SC"/>
                <a:cs typeface="Heiti SC"/>
              </a:rPr>
              <a:t>返回</a:t>
            </a:r>
            <a:r>
              <a:rPr sz="2000" b="1" spc="-15" dirty="0">
                <a:latin typeface="Heiti SC"/>
                <a:cs typeface="Heiti SC"/>
              </a:rPr>
              <a:t>一</a:t>
            </a:r>
            <a:r>
              <a:rPr sz="2000" b="1" dirty="0">
                <a:latin typeface="Heiti SC"/>
                <a:cs typeface="Heiti SC"/>
              </a:rPr>
              <a:t>个字</a:t>
            </a:r>
            <a:r>
              <a:rPr sz="2000" b="1" spc="-15" dirty="0">
                <a:latin typeface="Heiti SC"/>
                <a:cs typeface="Heiti SC"/>
              </a:rPr>
              <a:t>符</a:t>
            </a:r>
            <a:r>
              <a:rPr sz="2000" b="1" dirty="0">
                <a:latin typeface="Heiti SC"/>
                <a:cs typeface="Heiti SC"/>
              </a:rPr>
              <a:t>串，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dirty="0">
                <a:latin typeface="Heiti SC"/>
                <a:cs typeface="Heiti SC"/>
              </a:rPr>
              <a:t>也是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符串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482715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09700" algn="l"/>
              </a:tabLst>
            </a:pPr>
            <a:r>
              <a:rPr sz="2000" b="1" spc="-220" dirty="0">
                <a:solidFill>
                  <a:srgbClr val="DDDDDD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DDDDD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DDDD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530" dirty="0">
                <a:solidFill>
                  <a:srgbClr val="DDDDDD"/>
                </a:solidFill>
                <a:latin typeface="FZLTZHB--B51-0"/>
                <a:cs typeface="FZLTZHB--B51-0"/>
              </a:rPr>
              <a:t>'f']</a:t>
            </a:r>
            <a:r>
              <a:rPr sz="2000" b="1" spc="425" dirty="0">
                <a:solidFill>
                  <a:srgbClr val="FF0000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4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DDDDD"/>
                </a:solidFill>
                <a:latin typeface="FZLTZHB--B51-0"/>
                <a:cs typeface="FZLTZHB--B51-0"/>
              </a:rPr>
              <a:t>v</a:t>
            </a:r>
            <a:r>
              <a:rPr sz="2000" b="1" spc="-150" dirty="0">
                <a:solidFill>
                  <a:srgbClr val="DDDDDD"/>
                </a:solidFill>
                <a:latin typeface="FZLTZHB--B51-0"/>
                <a:cs typeface="FZLTZHB--B51-0"/>
              </a:rPr>
              <a:t>al(Tem</a:t>
            </a:r>
            <a:r>
              <a:rPr sz="2000" b="1" spc="-175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90" dirty="0">
                <a:solidFill>
                  <a:srgbClr val="DDDDDD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DDDDD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DDDDD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DDDDD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DDDD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425" dirty="0">
                <a:solidFill>
                  <a:srgbClr val="FF0000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DDDDD"/>
                </a:solidFill>
                <a:latin typeface="FZLTZHB--B51-0"/>
                <a:cs typeface="FZLTZHB--B51-0"/>
              </a:rPr>
              <a:t>8</a:t>
            </a:r>
            <a:r>
              <a:rPr sz="2000" b="1" spc="20" dirty="0">
                <a:solidFill>
                  <a:srgbClr val="DDDDDD"/>
                </a:solidFill>
                <a:latin typeface="FZLTZHB--B51-0"/>
                <a:cs typeface="FZLTZHB--B51-0"/>
              </a:rPr>
              <a:t>*eval(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DDDDD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FF0000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68580" indent="50355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DDDDD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68580">
              <a:lnSpc>
                <a:spcPct val="100000"/>
              </a:lnSpc>
              <a:spcBef>
                <a:spcPts val="1805"/>
              </a:spcBef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分支语句</a:t>
            </a:r>
            <a:r>
              <a:rPr sz="2400" b="1" spc="-5" dirty="0">
                <a:latin typeface="Heiti SC"/>
                <a:cs typeface="Heiti SC"/>
              </a:rPr>
              <a:t>：由判断条件决定程序运行方向的语句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分支语句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8401050" cy="292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57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由判断条件决定程序运行方向的语句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使用保留</a:t>
            </a:r>
            <a:r>
              <a:rPr sz="2400" b="1" spc="-10" dirty="0">
                <a:latin typeface="Heiti SC"/>
                <a:cs typeface="Heiti SC"/>
              </a:rPr>
              <a:t>字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2400" b="1" i="1" spc="-2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400" b="1" i="1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else</a:t>
            </a:r>
            <a:r>
              <a:rPr sz="2400" b="1" dirty="0">
                <a:latin typeface="Heiti SC"/>
                <a:cs typeface="Heiti SC"/>
              </a:rPr>
              <a:t>构成条件判断的分支结构</a:t>
            </a:r>
            <a:endParaRPr sz="2400">
              <a:latin typeface="Heiti SC"/>
              <a:cs typeface="Heiti SC"/>
            </a:endParaRPr>
          </a:p>
          <a:p>
            <a:pPr marL="469900">
              <a:lnSpc>
                <a:spcPct val="100000"/>
              </a:lnSpc>
              <a:spcBef>
                <a:spcPts val="2055"/>
              </a:spcBef>
              <a:tabLst>
                <a:tab pos="25654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145" dirty="0">
                <a:solidFill>
                  <a:srgbClr val="DDDDDD"/>
                </a:solidFill>
                <a:latin typeface="FZLTZHB--B51-0"/>
                <a:cs typeface="FZLTZHB--B51-0"/>
              </a:rPr>
              <a:t>TempStr[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440" dirty="0">
                <a:solidFill>
                  <a:srgbClr val="DDDDDD"/>
                </a:solidFill>
                <a:latin typeface="FZLTZHB--B51-0"/>
                <a:cs typeface="FZLTZHB--B51-0"/>
              </a:rPr>
              <a:t>['F','f'</a:t>
            </a:r>
            <a:r>
              <a:rPr sz="2000" b="1" spc="4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425" dirty="0">
                <a:solidFill>
                  <a:srgbClr val="FF0000"/>
                </a:solidFill>
                <a:latin typeface="FZLTZHB--B51-0"/>
                <a:cs typeface="FZLTZHB--B51-0"/>
              </a:rPr>
              <a:t>:</a:t>
            </a:r>
            <a:r>
              <a:rPr sz="2000" b="1" spc="-19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Heiti SC"/>
                <a:cs typeface="Heiti SC"/>
              </a:rPr>
              <a:t>如果</a:t>
            </a:r>
            <a:r>
              <a:rPr sz="2000" b="1" spc="-15" dirty="0">
                <a:latin typeface="Heiti SC"/>
                <a:cs typeface="Heiti SC"/>
              </a:rPr>
              <a:t>条</a:t>
            </a:r>
            <a:r>
              <a:rPr sz="2000" b="1" dirty="0">
                <a:latin typeface="Heiti SC"/>
                <a:cs typeface="Heiti SC"/>
              </a:rPr>
              <a:t>件为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70" dirty="0">
                <a:latin typeface="FZLTZHB--B51-0"/>
                <a:cs typeface="FZLTZHB--B51-0"/>
              </a:rPr>
              <a:t>ru</a:t>
            </a:r>
            <a:r>
              <a:rPr sz="2000" b="1" spc="-90" dirty="0">
                <a:latin typeface="FZLTZHB--B51-0"/>
                <a:cs typeface="FZLTZHB--B51-0"/>
              </a:rPr>
              <a:t>e</a:t>
            </a:r>
            <a:r>
              <a:rPr sz="2000" b="1" dirty="0">
                <a:latin typeface="Heiti SC"/>
                <a:cs typeface="Heiti SC"/>
              </a:rPr>
              <a:t>则执</a:t>
            </a:r>
            <a:r>
              <a:rPr sz="2000" b="1" spc="-15" dirty="0">
                <a:latin typeface="Heiti SC"/>
                <a:cs typeface="Heiti SC"/>
              </a:rPr>
              <a:t>行</a:t>
            </a:r>
            <a:r>
              <a:rPr sz="2000" b="1" dirty="0">
                <a:latin typeface="Heiti SC"/>
                <a:cs typeface="Heiti SC"/>
              </a:rPr>
              <a:t>冒号</a:t>
            </a:r>
            <a:r>
              <a:rPr sz="2000" b="1" spc="-15" dirty="0">
                <a:latin typeface="Heiti SC"/>
                <a:cs typeface="Heiti SC"/>
              </a:rPr>
              <a:t>后</a:t>
            </a:r>
            <a:r>
              <a:rPr sz="2000" b="1" dirty="0">
                <a:latin typeface="Heiti SC"/>
                <a:cs typeface="Heiti SC"/>
              </a:rPr>
              <a:t>语句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每</a:t>
            </a:r>
            <a:r>
              <a:rPr sz="2400" b="1" spc="-5" dirty="0">
                <a:latin typeface="Heiti SC"/>
                <a:cs typeface="Heiti SC"/>
              </a:rPr>
              <a:t>个保留字所在行最后存在一个冒</a:t>
            </a:r>
            <a:r>
              <a:rPr sz="2400" b="1" dirty="0">
                <a:latin typeface="Heiti SC"/>
                <a:cs typeface="Heiti SC"/>
              </a:rPr>
              <a:t>号</a:t>
            </a:r>
            <a:r>
              <a:rPr sz="2400" b="1" spc="50" dirty="0">
                <a:latin typeface="Arial"/>
                <a:cs typeface="Arial"/>
              </a:rPr>
              <a:t>(:</a:t>
            </a:r>
            <a:r>
              <a:rPr sz="2400" b="1" spc="45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，语法的一部分</a:t>
            </a:r>
            <a:endParaRPr sz="2400">
              <a:latin typeface="Heiti SC"/>
              <a:cs typeface="Heiti SC"/>
            </a:endParaRPr>
          </a:p>
          <a:p>
            <a:pPr marL="4699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冒号及后续缩进用来表</a:t>
            </a:r>
            <a:r>
              <a:rPr sz="2000" b="1" spc="-15" dirty="0">
                <a:latin typeface="Heiti SC"/>
                <a:cs typeface="Heiti SC"/>
              </a:rPr>
              <a:t>示</a:t>
            </a:r>
            <a:r>
              <a:rPr sz="2000" b="1" dirty="0">
                <a:latin typeface="Heiti SC"/>
                <a:cs typeface="Heiti SC"/>
              </a:rPr>
              <a:t>后续</a:t>
            </a:r>
            <a:r>
              <a:rPr sz="2000" b="1" spc="-15" dirty="0">
                <a:latin typeface="Heiti SC"/>
                <a:cs typeface="Heiti SC"/>
              </a:rPr>
              <a:t>语</a:t>
            </a:r>
            <a:r>
              <a:rPr sz="2000" b="1" dirty="0">
                <a:latin typeface="Heiti SC"/>
                <a:cs typeface="Heiti SC"/>
              </a:rPr>
              <a:t>句与</a:t>
            </a:r>
            <a:r>
              <a:rPr sz="2000" b="1" spc="-15" dirty="0">
                <a:latin typeface="Heiti SC"/>
                <a:cs typeface="Heiti SC"/>
              </a:rPr>
              <a:t>条</a:t>
            </a:r>
            <a:r>
              <a:rPr sz="2000" b="1" dirty="0">
                <a:latin typeface="Heiti SC"/>
                <a:cs typeface="Heiti SC"/>
              </a:rPr>
              <a:t>件的</a:t>
            </a:r>
            <a:r>
              <a:rPr sz="2000" b="1" spc="-15" dirty="0">
                <a:latin typeface="Heiti SC"/>
                <a:cs typeface="Heiti SC"/>
              </a:rPr>
              <a:t>所</a:t>
            </a:r>
            <a:r>
              <a:rPr sz="2000" b="1" dirty="0">
                <a:latin typeface="Heiti SC"/>
                <a:cs typeface="Heiti SC"/>
              </a:rPr>
              <a:t>属关系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330315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solidFill>
                  <a:srgbClr val="DDDDDD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DDDD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DDDDD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5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675" dirty="0">
                <a:solidFill>
                  <a:srgbClr val="DDDDDD"/>
                </a:solidFill>
                <a:latin typeface="FZLTZHB--B51-0"/>
                <a:cs typeface="FZLTZHB--B51-0"/>
              </a:rPr>
              <a:t>m</a:t>
            </a:r>
            <a:r>
              <a:rPr sz="2000" b="1" spc="-245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5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-2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DDDDD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DDDDD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DDDDD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DDDD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DDDDD"/>
                </a:solidFill>
                <a:latin typeface="FZLTZHB--B51-0"/>
                <a:cs typeface="FZLTZHB--B51-0"/>
              </a:rPr>
              <a:t>8</a:t>
            </a:r>
            <a:r>
              <a:rPr sz="2000" b="1" spc="160" dirty="0">
                <a:solidFill>
                  <a:srgbClr val="DDDDDD"/>
                </a:solidFill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DDDDD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220979" indent="35115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DDDD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208279" algn="ctr">
              <a:lnSpc>
                <a:spcPct val="100000"/>
              </a:lnSpc>
              <a:spcBef>
                <a:spcPts val="1805"/>
              </a:spcBef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函数</a:t>
            </a:r>
            <a:r>
              <a:rPr sz="2400" b="1" spc="-5" dirty="0">
                <a:latin typeface="Heiti SC"/>
                <a:cs typeface="Heiti SC"/>
              </a:rPr>
              <a:t>：根据输入参数产生不同输出的功能过程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函数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77008" y="1529831"/>
            <a:ext cx="52070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根据输入参数产生不同输出的功能过程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6660515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类似数学中的函数，</a:t>
            </a:r>
            <a:r>
              <a:rPr sz="2400" b="1" spc="90" dirty="0">
                <a:latin typeface="Heiti SC"/>
                <a:cs typeface="Heiti SC"/>
              </a:rPr>
              <a:t> </a:t>
            </a:r>
            <a:r>
              <a:rPr sz="2400" b="1" spc="45" dirty="0">
                <a:latin typeface="Arial"/>
                <a:cs typeface="Arial"/>
              </a:rPr>
              <a:t>y </a:t>
            </a:r>
            <a:r>
              <a:rPr sz="2400" b="1" spc="425" dirty="0">
                <a:latin typeface="Arial"/>
                <a:cs typeface="Arial"/>
              </a:rPr>
              <a:t>=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120" dirty="0">
                <a:latin typeface="Arial"/>
                <a:cs typeface="Arial"/>
              </a:rPr>
              <a:t>f(x)</a:t>
            </a:r>
            <a:endParaRPr sz="24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3543935" algn="l"/>
                <a:tab pos="4839970" algn="l"/>
              </a:tabLst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式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错误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Heiti SC"/>
                <a:cs typeface="Heiti SC"/>
              </a:rPr>
              <a:t>打印输出	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输入格式错误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函数采用</a:t>
            </a:r>
            <a:r>
              <a:rPr sz="2400" b="1" spc="100" dirty="0">
                <a:latin typeface="Heiti SC"/>
                <a:cs typeface="Heiti SC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函数名</a:t>
            </a:r>
            <a:r>
              <a:rPr sz="2400" b="1" spc="295" dirty="0">
                <a:latin typeface="Arial"/>
                <a:cs typeface="Arial"/>
              </a:rPr>
              <a:t>&gt;(</a:t>
            </a:r>
            <a:r>
              <a:rPr sz="2400" b="1" spc="375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参数</a:t>
            </a:r>
            <a:r>
              <a:rPr sz="2400" b="1" spc="350" dirty="0">
                <a:latin typeface="Arial"/>
                <a:cs typeface="Arial"/>
              </a:rPr>
              <a:t>&gt;</a:t>
            </a:r>
            <a:r>
              <a:rPr sz="2400" b="1" spc="200" dirty="0">
                <a:latin typeface="Arial"/>
                <a:cs typeface="Arial"/>
              </a:rPr>
              <a:t>)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方式使用</a:t>
            </a:r>
            <a:endParaRPr sz="2400">
              <a:latin typeface="Heiti SC"/>
              <a:cs typeface="Heiti SC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3505835" algn="l"/>
                <a:tab pos="3784600" algn="l"/>
              </a:tabLst>
            </a:pP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eval</a:t>
            </a:r>
            <a:r>
              <a:rPr sz="2000" b="1" spc="-250" dirty="0">
                <a:latin typeface="FZLTZHB--B51-0"/>
                <a:cs typeface="FZLTZHB--B51-0"/>
              </a:rPr>
              <a:t>(Te</a:t>
            </a:r>
            <a:r>
              <a:rPr sz="2000" b="1" spc="-415" dirty="0">
                <a:latin typeface="FZLTZHB--B51-0"/>
                <a:cs typeface="FZLTZHB--B51-0"/>
              </a:rPr>
              <a:t>m</a:t>
            </a:r>
            <a:r>
              <a:rPr sz="2000" b="1" spc="-125" dirty="0">
                <a:latin typeface="FZLTZHB--B51-0"/>
                <a:cs typeface="FZLTZHB--B51-0"/>
              </a:rPr>
              <a:t>pS</a:t>
            </a:r>
            <a:r>
              <a:rPr sz="2000" b="1" spc="-75" dirty="0">
                <a:latin typeface="FZLTZHB--B51-0"/>
                <a:cs typeface="FZLTZHB--B51-0"/>
              </a:rPr>
              <a:t>t</a:t>
            </a:r>
            <a:r>
              <a:rPr sz="2000" b="1" spc="105" dirty="0">
                <a:latin typeface="FZLTZHB--B51-0"/>
                <a:cs typeface="FZLTZHB--B51-0"/>
              </a:rPr>
              <a:t>r[</a:t>
            </a:r>
            <a:r>
              <a:rPr sz="2000" b="1" spc="170" dirty="0">
                <a:latin typeface="FZLTZHB--B51-0"/>
                <a:cs typeface="FZLTZHB--B51-0"/>
              </a:rPr>
              <a:t>0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00" dirty="0">
                <a:latin typeface="FZLTZHB--B51-0"/>
                <a:cs typeface="FZLTZHB--B51-0"/>
              </a:rPr>
              <a:t>TempStr[0</a:t>
            </a:r>
            <a:r>
              <a:rPr sz="2000" b="1" spc="-50" dirty="0">
                <a:latin typeface="FZLTZHB--B51-0"/>
                <a:cs typeface="FZLTZHB--B51-0"/>
              </a:rPr>
              <a:t>:</a:t>
            </a:r>
            <a:r>
              <a:rPr sz="2000" b="1" spc="-27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dirty="0">
                <a:latin typeface="Heiti SC"/>
                <a:cs typeface="Heiti SC"/>
              </a:rPr>
              <a:t>参数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000750" cy="3776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DDDD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530" dirty="0">
                <a:solidFill>
                  <a:srgbClr val="DDDDDD"/>
                </a:solidFill>
                <a:latin typeface="FZLTZHB--B51-0"/>
                <a:cs typeface="FZLTZHB--B51-0"/>
              </a:rPr>
              <a:t>'f']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5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675" dirty="0">
                <a:solidFill>
                  <a:srgbClr val="DDDDDD"/>
                </a:solidFill>
                <a:latin typeface="FZLTZHB--B51-0"/>
                <a:cs typeface="FZLTZHB--B51-0"/>
              </a:rPr>
              <a:t>m</a:t>
            </a:r>
            <a:r>
              <a:rPr sz="2000" b="1" spc="-245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5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-2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5" dirty="0">
                <a:solidFill>
                  <a:srgbClr val="DDDDDD"/>
                </a:solidFill>
                <a:latin typeface="FZLTZHB--B51-0"/>
                <a:cs typeface="FZLTZHB--B51-0"/>
              </a:rPr>
              <a:t>32</a:t>
            </a:r>
            <a:r>
              <a:rPr sz="2000" b="1" spc="204" dirty="0"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DDDDD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DDDD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DDDDD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DDDD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39115" algn="ctr">
              <a:lnSpc>
                <a:spcPts val="2875"/>
              </a:lnSpc>
              <a:spcBef>
                <a:spcPts val="1805"/>
              </a:spcBef>
              <a:tabLst>
                <a:tab pos="1939925" algn="l"/>
                <a:tab pos="3340735" algn="l"/>
              </a:tabLst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赋值语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句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分支语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句	函数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4557" y="2303830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P</a:t>
            </a:r>
            <a:r>
              <a:rPr spc="-45" dirty="0"/>
              <a:t>y</a:t>
            </a:r>
            <a:r>
              <a:rPr spc="290" dirty="0"/>
              <a:t>thon</a:t>
            </a:r>
            <a:r>
              <a:rPr spc="-5" dirty="0">
                <a:latin typeface="Arial Unicode MS"/>
                <a:cs typeface="Arial Unicode MS"/>
              </a:rPr>
              <a:t>程序的输入输出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000750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al(Tem</a:t>
            </a:r>
            <a:r>
              <a:rPr sz="20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*eval(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609600" indent="-3746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609600">
              <a:lnSpc>
                <a:spcPct val="100000"/>
              </a:lnSpc>
              <a:spcBef>
                <a:spcPts val="1805"/>
              </a:spcBef>
            </a:pP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：从控制台获得用户输入的函数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79829" y="2368987"/>
            <a:ext cx="57854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欢迎学习</a:t>
            </a:r>
            <a:r>
              <a:rPr sz="2800" b="1" spc="15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800" b="1" spc="75" dirty="0">
                <a:solidFill>
                  <a:srgbClr val="C00000"/>
                </a:solidFill>
                <a:latin typeface="Arial"/>
                <a:cs typeface="Arial"/>
              </a:rPr>
              <a:t>Pyt</a:t>
            </a:r>
            <a:r>
              <a:rPr sz="2800" b="1" spc="8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800" b="1" spc="10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800" b="1" spc="11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Heiti SC"/>
                <a:cs typeface="Heiti SC"/>
              </a:rPr>
              <a:t>语言程序设计</a:t>
            </a:r>
            <a:r>
              <a:rPr sz="2800" b="1" spc="200" dirty="0">
                <a:solidFill>
                  <a:srgbClr val="C00000"/>
                </a:solidFill>
                <a:latin typeface="Heiti SC"/>
                <a:cs typeface="Heiti SC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课程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68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输入函数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185" dirty="0"/>
              <a:t>input()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74319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2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从控制台获得用户输入的函数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10" dirty="0">
                <a:latin typeface="Arial"/>
                <a:cs typeface="Arial"/>
              </a:rPr>
              <a:t>input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3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函数的使用格式：</a:t>
            </a:r>
            <a:endParaRPr sz="2400">
              <a:latin typeface="Heiti SC"/>
              <a:cs typeface="Heiti SC"/>
            </a:endParaRPr>
          </a:p>
          <a:p>
            <a:pPr marL="1612900">
              <a:lnSpc>
                <a:spcPct val="100000"/>
              </a:lnSpc>
              <a:spcBef>
                <a:spcPts val="2055"/>
              </a:spcBef>
            </a:pP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变量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355" dirty="0">
                <a:latin typeface="Arial"/>
                <a:cs typeface="Arial"/>
              </a:rPr>
              <a:t>=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75" dirty="0">
                <a:latin typeface="FZLTZHB--B51-0"/>
                <a:cs typeface="FZLTZHB--B51-0"/>
              </a:rPr>
              <a:t>&lt;</a:t>
            </a:r>
            <a:r>
              <a:rPr sz="2000" b="1" dirty="0">
                <a:latin typeface="Heiti SC"/>
                <a:cs typeface="Heiti SC"/>
              </a:rPr>
              <a:t>提示</a:t>
            </a:r>
            <a:r>
              <a:rPr sz="2000" b="1" spc="-15" dirty="0">
                <a:latin typeface="Heiti SC"/>
                <a:cs typeface="Heiti SC"/>
              </a:rPr>
              <a:t>信</a:t>
            </a:r>
            <a:r>
              <a:rPr sz="2000" b="1" dirty="0">
                <a:latin typeface="Heiti SC"/>
                <a:cs typeface="Heiti SC"/>
              </a:rPr>
              <a:t>息字</a:t>
            </a:r>
            <a:r>
              <a:rPr sz="2000" b="1" spc="-15" dirty="0">
                <a:latin typeface="Heiti SC"/>
                <a:cs typeface="Heiti SC"/>
              </a:rPr>
              <a:t>符</a:t>
            </a:r>
            <a:r>
              <a:rPr sz="2000" b="1" dirty="0">
                <a:latin typeface="Heiti SC"/>
                <a:cs typeface="Heiti SC"/>
              </a:rPr>
              <a:t>串</a:t>
            </a:r>
            <a:r>
              <a:rPr sz="2000" b="1" spc="-270" dirty="0">
                <a:latin typeface="FZLTZHB--B51-0"/>
                <a:cs typeface="FZLTZHB--B51-0"/>
              </a:rPr>
              <a:t>&gt;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用户输入的信息以字符串类型保存</a:t>
            </a:r>
            <a:r>
              <a:rPr sz="2400" b="1" spc="-35" dirty="0">
                <a:latin typeface="Heiti SC"/>
                <a:cs typeface="Heiti SC"/>
              </a:rPr>
              <a:t>在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变量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dirty="0">
                <a:latin typeface="Heiti SC"/>
                <a:cs typeface="Heiti SC"/>
              </a:rPr>
              <a:t>中</a:t>
            </a:r>
            <a:endParaRPr sz="2400">
              <a:latin typeface="Heiti SC"/>
              <a:cs typeface="Heiti SC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1739264" algn="l"/>
                <a:tab pos="2019935" algn="l"/>
                <a:tab pos="4178300" algn="l"/>
                <a:tab pos="4458970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0" dirty="0">
                <a:latin typeface="FZLTZHB--B51-0"/>
                <a:cs typeface="FZLTZHB--B51-0"/>
              </a:rPr>
              <a:t>TempStr</a:t>
            </a:r>
            <a:r>
              <a:rPr sz="2000" b="1" dirty="0">
                <a:latin typeface="Heiti SC"/>
                <a:cs typeface="Heiti SC"/>
              </a:rPr>
              <a:t>保存</a:t>
            </a:r>
            <a:r>
              <a:rPr sz="2000" b="1" spc="-10" dirty="0">
                <a:latin typeface="Heiti SC"/>
                <a:cs typeface="Heiti SC"/>
              </a:rPr>
              <a:t>用</a:t>
            </a:r>
            <a:r>
              <a:rPr sz="2000" b="1" dirty="0">
                <a:latin typeface="Heiti SC"/>
                <a:cs typeface="Heiti SC"/>
              </a:rPr>
              <a:t>户输入的信息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367145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09700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al(Tem</a:t>
            </a:r>
            <a:r>
              <a:rPr sz="20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*eval(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90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85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5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86055" indent="386080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73355" algn="ctr">
              <a:lnSpc>
                <a:spcPct val="100000"/>
              </a:lnSpc>
              <a:spcBef>
                <a:spcPts val="1805"/>
              </a:spcBef>
            </a:pP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：以字符形式向控制台输出结果的函数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输出函数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280" dirty="0"/>
              <a:t>prin</a:t>
            </a:r>
            <a:r>
              <a:rPr spc="180" dirty="0"/>
              <a:t>t</a:t>
            </a:r>
            <a:r>
              <a:rPr spc="-5" dirty="0"/>
              <a:t>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57047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57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以字符形式向控制台输出结果的函数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90" dirty="0">
                <a:latin typeface="Arial"/>
                <a:cs typeface="Arial"/>
              </a:rPr>
              <a:t>r</a:t>
            </a:r>
            <a:r>
              <a:rPr sz="2400" b="1" spc="105" dirty="0">
                <a:latin typeface="Arial"/>
                <a:cs typeface="Arial"/>
              </a:rPr>
              <a:t>int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函数的基本使用格式：</a:t>
            </a:r>
            <a:endParaRPr sz="2400" dirty="0">
              <a:latin typeface="Heiti SC"/>
              <a:cs typeface="Heiti SC"/>
            </a:endParaRPr>
          </a:p>
          <a:p>
            <a:pPr marL="1967864">
              <a:lnSpc>
                <a:spcPct val="100000"/>
              </a:lnSpc>
              <a:spcBef>
                <a:spcPts val="2055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75" dirty="0">
                <a:latin typeface="FZLTZHB--B51-0"/>
                <a:cs typeface="FZLTZHB--B51-0"/>
              </a:rPr>
              <a:t>&lt;</a:t>
            </a:r>
            <a:r>
              <a:rPr sz="2000" b="1" dirty="0">
                <a:latin typeface="Heiti SC"/>
                <a:cs typeface="Heiti SC"/>
              </a:rPr>
              <a:t>拟输出字</a:t>
            </a:r>
            <a:r>
              <a:rPr sz="2000" b="1" spc="-15" dirty="0">
                <a:latin typeface="Heiti SC"/>
                <a:cs typeface="Heiti SC"/>
              </a:rPr>
              <a:t>符</a:t>
            </a:r>
            <a:r>
              <a:rPr sz="2000" b="1" dirty="0">
                <a:latin typeface="Heiti SC"/>
                <a:cs typeface="Heiti SC"/>
              </a:rPr>
              <a:t>串或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符串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spc="5" dirty="0">
                <a:latin typeface="Heiti SC"/>
                <a:cs typeface="Heiti SC"/>
              </a:rPr>
              <a:t>量</a:t>
            </a:r>
            <a:r>
              <a:rPr sz="2000" b="1" spc="-270" dirty="0">
                <a:latin typeface="FZLTZHB--B51-0"/>
                <a:cs typeface="FZLTZHB--B51-0"/>
              </a:rPr>
              <a:t>&gt;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字符串类型的一对引号仅在程序内部使用，输出无引号</a:t>
            </a:r>
            <a:endParaRPr sz="2400" dirty="0">
              <a:latin typeface="Heiti SC"/>
              <a:cs typeface="Heiti SC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3613785" algn="l"/>
                <a:tab pos="3893185" algn="l"/>
                <a:tab pos="5557520" algn="l"/>
              </a:tabLst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式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错误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向控制台输出	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输入格式错误</a:t>
            </a:r>
            <a:endParaRPr sz="20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3214370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64" y="0"/>
                </a:moveTo>
                <a:lnTo>
                  <a:pt x="0" y="69534"/>
                </a:lnTo>
                <a:lnTo>
                  <a:pt x="1073" y="79246"/>
                </a:lnTo>
                <a:lnTo>
                  <a:pt x="2093" y="92780"/>
                </a:lnTo>
                <a:lnTo>
                  <a:pt x="3103" y="110663"/>
                </a:lnTo>
                <a:lnTo>
                  <a:pt x="3475" y="126504"/>
                </a:lnTo>
                <a:lnTo>
                  <a:pt x="3099" y="138781"/>
                </a:lnTo>
                <a:lnTo>
                  <a:pt x="2019" y="147447"/>
                </a:lnTo>
                <a:lnTo>
                  <a:pt x="9258" y="151256"/>
                </a:lnTo>
                <a:lnTo>
                  <a:pt x="195821" y="85090"/>
                </a:lnTo>
                <a:lnTo>
                  <a:pt x="194944" y="78986"/>
                </a:lnTo>
                <a:lnTo>
                  <a:pt x="193055" y="63606"/>
                </a:lnTo>
                <a:lnTo>
                  <a:pt x="191812" y="49426"/>
                </a:lnTo>
                <a:lnTo>
                  <a:pt x="191220" y="36445"/>
                </a:lnTo>
                <a:lnTo>
                  <a:pt x="191284" y="24663"/>
                </a:lnTo>
                <a:lnTo>
                  <a:pt x="192012" y="14081"/>
                </a:lnTo>
                <a:lnTo>
                  <a:pt x="193408" y="4699"/>
                </a:lnTo>
                <a:lnTo>
                  <a:pt x="184264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6120" y="2566284"/>
            <a:ext cx="1217295" cy="848360"/>
          </a:xfrm>
          <a:custGeom>
            <a:avLst/>
            <a:gdLst/>
            <a:ahLst/>
            <a:cxnLst/>
            <a:rect l="l" t="t" r="r" b="b"/>
            <a:pathLst>
              <a:path w="1217295" h="848360">
                <a:moveTo>
                  <a:pt x="246520" y="369828"/>
                </a:moveTo>
                <a:lnTo>
                  <a:pt x="62865" y="369828"/>
                </a:lnTo>
                <a:lnTo>
                  <a:pt x="68453" y="372749"/>
                </a:lnTo>
                <a:lnTo>
                  <a:pt x="72294" y="379601"/>
                </a:lnTo>
                <a:lnTo>
                  <a:pt x="92185" y="424361"/>
                </a:lnTo>
                <a:lnTo>
                  <a:pt x="108762" y="468625"/>
                </a:lnTo>
                <a:lnTo>
                  <a:pt x="181831" y="674871"/>
                </a:lnTo>
                <a:lnTo>
                  <a:pt x="197892" y="721979"/>
                </a:lnTo>
                <a:lnTo>
                  <a:pt x="211485" y="767520"/>
                </a:lnTo>
                <a:lnTo>
                  <a:pt x="215900" y="789309"/>
                </a:lnTo>
                <a:lnTo>
                  <a:pt x="213487" y="795024"/>
                </a:lnTo>
                <a:lnTo>
                  <a:pt x="205591" y="800400"/>
                </a:lnTo>
                <a:lnTo>
                  <a:pt x="198035" y="804082"/>
                </a:lnTo>
                <a:lnTo>
                  <a:pt x="185318" y="809744"/>
                </a:lnTo>
                <a:lnTo>
                  <a:pt x="167513" y="817376"/>
                </a:lnTo>
                <a:lnTo>
                  <a:pt x="165354" y="822075"/>
                </a:lnTo>
                <a:lnTo>
                  <a:pt x="173735" y="845951"/>
                </a:lnTo>
                <a:lnTo>
                  <a:pt x="178585" y="847794"/>
                </a:lnTo>
                <a:lnTo>
                  <a:pt x="189963" y="843119"/>
                </a:lnTo>
                <a:lnTo>
                  <a:pt x="213011" y="834004"/>
                </a:lnTo>
                <a:lnTo>
                  <a:pt x="261640" y="816076"/>
                </a:lnTo>
                <a:lnTo>
                  <a:pt x="308953" y="800373"/>
                </a:lnTo>
                <a:lnTo>
                  <a:pt x="334391" y="792611"/>
                </a:lnTo>
                <a:lnTo>
                  <a:pt x="336804" y="788166"/>
                </a:lnTo>
                <a:lnTo>
                  <a:pt x="331721" y="773688"/>
                </a:lnTo>
                <a:lnTo>
                  <a:pt x="273939" y="773688"/>
                </a:lnTo>
                <a:lnTo>
                  <a:pt x="268351" y="770767"/>
                </a:lnTo>
                <a:lnTo>
                  <a:pt x="249445" y="730947"/>
                </a:lnTo>
                <a:lnTo>
                  <a:pt x="233940" y="690956"/>
                </a:lnTo>
                <a:lnTo>
                  <a:pt x="140589" y="427867"/>
                </a:lnTo>
                <a:lnTo>
                  <a:pt x="344369" y="427867"/>
                </a:lnTo>
                <a:lnTo>
                  <a:pt x="246520" y="369828"/>
                </a:lnTo>
                <a:close/>
              </a:path>
              <a:path w="1217295" h="848360">
                <a:moveTo>
                  <a:pt x="328421" y="764290"/>
                </a:moveTo>
                <a:lnTo>
                  <a:pt x="314798" y="764646"/>
                </a:lnTo>
                <a:lnTo>
                  <a:pt x="298480" y="769156"/>
                </a:lnTo>
                <a:lnTo>
                  <a:pt x="287315" y="771965"/>
                </a:lnTo>
                <a:lnTo>
                  <a:pt x="281305" y="773053"/>
                </a:lnTo>
                <a:lnTo>
                  <a:pt x="273939" y="773688"/>
                </a:lnTo>
                <a:lnTo>
                  <a:pt x="331721" y="773688"/>
                </a:lnTo>
                <a:lnTo>
                  <a:pt x="328421" y="764290"/>
                </a:lnTo>
                <a:close/>
              </a:path>
              <a:path w="1217295" h="848360">
                <a:moveTo>
                  <a:pt x="344369" y="427867"/>
                </a:moveTo>
                <a:lnTo>
                  <a:pt x="140589" y="427867"/>
                </a:lnTo>
                <a:lnTo>
                  <a:pt x="291403" y="519492"/>
                </a:lnTo>
                <a:lnTo>
                  <a:pt x="501729" y="644456"/>
                </a:lnTo>
                <a:lnTo>
                  <a:pt x="570048" y="683460"/>
                </a:lnTo>
                <a:lnTo>
                  <a:pt x="598416" y="699138"/>
                </a:lnTo>
                <a:lnTo>
                  <a:pt x="618715" y="695184"/>
                </a:lnTo>
                <a:lnTo>
                  <a:pt x="661162" y="687582"/>
                </a:lnTo>
                <a:lnTo>
                  <a:pt x="664229" y="681972"/>
                </a:lnTo>
                <a:lnTo>
                  <a:pt x="661588" y="676106"/>
                </a:lnTo>
                <a:lnTo>
                  <a:pt x="658711" y="669483"/>
                </a:lnTo>
                <a:lnTo>
                  <a:pt x="640797" y="625006"/>
                </a:lnTo>
                <a:lnTo>
                  <a:pt x="627229" y="589223"/>
                </a:lnTo>
                <a:lnTo>
                  <a:pt x="615120" y="556391"/>
                </a:lnTo>
                <a:lnTo>
                  <a:pt x="568959" y="556391"/>
                </a:lnTo>
                <a:lnTo>
                  <a:pt x="452797" y="490885"/>
                </a:lnTo>
                <a:lnTo>
                  <a:pt x="344369" y="427867"/>
                </a:lnTo>
                <a:close/>
              </a:path>
              <a:path w="1217295" h="848360">
                <a:moveTo>
                  <a:pt x="504735" y="234827"/>
                </a:moveTo>
                <a:lnTo>
                  <a:pt x="444119" y="234827"/>
                </a:lnTo>
                <a:lnTo>
                  <a:pt x="449706" y="237748"/>
                </a:lnTo>
                <a:lnTo>
                  <a:pt x="453548" y="244600"/>
                </a:lnTo>
                <a:lnTo>
                  <a:pt x="473439" y="289360"/>
                </a:lnTo>
                <a:lnTo>
                  <a:pt x="490016" y="333624"/>
                </a:lnTo>
                <a:lnTo>
                  <a:pt x="568959" y="556391"/>
                </a:lnTo>
                <a:lnTo>
                  <a:pt x="615120" y="556391"/>
                </a:lnTo>
                <a:lnTo>
                  <a:pt x="599930" y="514413"/>
                </a:lnTo>
                <a:lnTo>
                  <a:pt x="536367" y="335145"/>
                </a:lnTo>
                <a:lnTo>
                  <a:pt x="519784" y="286593"/>
                </a:lnTo>
                <a:lnTo>
                  <a:pt x="506191" y="241010"/>
                </a:lnTo>
                <a:lnTo>
                  <a:pt x="504735" y="234827"/>
                </a:lnTo>
                <a:close/>
              </a:path>
              <a:path w="1217295" h="848360">
                <a:moveTo>
                  <a:pt x="136563" y="303933"/>
                </a:moveTo>
                <a:lnTo>
                  <a:pt x="91570" y="321420"/>
                </a:lnTo>
                <a:lnTo>
                  <a:pt x="51547" y="335645"/>
                </a:lnTo>
                <a:lnTo>
                  <a:pt x="15131" y="347199"/>
                </a:lnTo>
                <a:lnTo>
                  <a:pt x="2412" y="350905"/>
                </a:lnTo>
                <a:lnTo>
                  <a:pt x="0" y="355223"/>
                </a:lnTo>
                <a:lnTo>
                  <a:pt x="8381" y="379099"/>
                </a:lnTo>
                <a:lnTo>
                  <a:pt x="22083" y="378859"/>
                </a:lnTo>
                <a:lnTo>
                  <a:pt x="38397" y="374345"/>
                </a:lnTo>
                <a:lnTo>
                  <a:pt x="49517" y="371504"/>
                </a:lnTo>
                <a:lnTo>
                  <a:pt x="55499" y="370336"/>
                </a:lnTo>
                <a:lnTo>
                  <a:pt x="62865" y="369828"/>
                </a:lnTo>
                <a:lnTo>
                  <a:pt x="246520" y="369828"/>
                </a:lnTo>
                <a:lnTo>
                  <a:pt x="136563" y="303933"/>
                </a:lnTo>
                <a:close/>
              </a:path>
              <a:path w="1217295" h="848360">
                <a:moveTo>
                  <a:pt x="539451" y="160784"/>
                </a:moveTo>
                <a:lnTo>
                  <a:pt x="483010" y="182865"/>
                </a:lnTo>
                <a:lnTo>
                  <a:pt x="444817" y="196495"/>
                </a:lnTo>
                <a:lnTo>
                  <a:pt x="383667" y="215904"/>
                </a:lnTo>
                <a:lnTo>
                  <a:pt x="381254" y="220222"/>
                </a:lnTo>
                <a:lnTo>
                  <a:pt x="389635" y="244098"/>
                </a:lnTo>
                <a:lnTo>
                  <a:pt x="403300" y="243858"/>
                </a:lnTo>
                <a:lnTo>
                  <a:pt x="419597" y="239344"/>
                </a:lnTo>
                <a:lnTo>
                  <a:pt x="430748" y="236503"/>
                </a:lnTo>
                <a:lnTo>
                  <a:pt x="436753" y="235335"/>
                </a:lnTo>
                <a:lnTo>
                  <a:pt x="444119" y="234827"/>
                </a:lnTo>
                <a:lnTo>
                  <a:pt x="504735" y="234827"/>
                </a:lnTo>
                <a:lnTo>
                  <a:pt x="504315" y="233041"/>
                </a:lnTo>
                <a:lnTo>
                  <a:pt x="503046" y="226445"/>
                </a:lnTo>
                <a:lnTo>
                  <a:pt x="501777" y="219333"/>
                </a:lnTo>
                <a:lnTo>
                  <a:pt x="504190" y="213491"/>
                </a:lnTo>
                <a:lnTo>
                  <a:pt x="512168" y="208258"/>
                </a:lnTo>
                <a:lnTo>
                  <a:pt x="519666" y="204546"/>
                </a:lnTo>
                <a:lnTo>
                  <a:pt x="532344" y="198860"/>
                </a:lnTo>
                <a:lnTo>
                  <a:pt x="550164" y="191266"/>
                </a:lnTo>
                <a:lnTo>
                  <a:pt x="552704" y="186313"/>
                </a:lnTo>
                <a:lnTo>
                  <a:pt x="544321" y="162564"/>
                </a:lnTo>
                <a:lnTo>
                  <a:pt x="539451" y="160784"/>
                </a:lnTo>
                <a:close/>
              </a:path>
              <a:path w="1217295" h="848360">
                <a:moveTo>
                  <a:pt x="1056222" y="0"/>
                </a:moveTo>
                <a:lnTo>
                  <a:pt x="1006412" y="2257"/>
                </a:lnTo>
                <a:lnTo>
                  <a:pt x="956815" y="9568"/>
                </a:lnTo>
                <a:lnTo>
                  <a:pt x="919332" y="18529"/>
                </a:lnTo>
                <a:lnTo>
                  <a:pt x="881277" y="30598"/>
                </a:lnTo>
                <a:lnTo>
                  <a:pt x="841950" y="46998"/>
                </a:lnTo>
                <a:lnTo>
                  <a:pt x="806443" y="65984"/>
                </a:lnTo>
                <a:lnTo>
                  <a:pt x="774664" y="87735"/>
                </a:lnTo>
                <a:lnTo>
                  <a:pt x="737933" y="121350"/>
                </a:lnTo>
                <a:lnTo>
                  <a:pt x="707450" y="160629"/>
                </a:lnTo>
                <a:lnTo>
                  <a:pt x="684753" y="204501"/>
                </a:lnTo>
                <a:lnTo>
                  <a:pt x="672440" y="250133"/>
                </a:lnTo>
                <a:lnTo>
                  <a:pt x="669524" y="285981"/>
                </a:lnTo>
                <a:lnTo>
                  <a:pt x="669766" y="298266"/>
                </a:lnTo>
                <a:lnTo>
                  <a:pt x="674162" y="336193"/>
                </a:lnTo>
                <a:lnTo>
                  <a:pt x="684104" y="375832"/>
                </a:lnTo>
                <a:lnTo>
                  <a:pt x="698727" y="413661"/>
                </a:lnTo>
                <a:lnTo>
                  <a:pt x="717007" y="447497"/>
                </a:lnTo>
                <a:lnTo>
                  <a:pt x="747385" y="487975"/>
                </a:lnTo>
                <a:lnTo>
                  <a:pt x="776740" y="516596"/>
                </a:lnTo>
                <a:lnTo>
                  <a:pt x="813539" y="542517"/>
                </a:lnTo>
                <a:lnTo>
                  <a:pt x="853538" y="560635"/>
                </a:lnTo>
                <a:lnTo>
                  <a:pt x="896797" y="570922"/>
                </a:lnTo>
                <a:lnTo>
                  <a:pt x="927477" y="573417"/>
                </a:lnTo>
                <a:lnTo>
                  <a:pt x="943375" y="573352"/>
                </a:lnTo>
                <a:lnTo>
                  <a:pt x="993332" y="567896"/>
                </a:lnTo>
                <a:lnTo>
                  <a:pt x="1046727" y="554527"/>
                </a:lnTo>
                <a:lnTo>
                  <a:pt x="1090249" y="538371"/>
                </a:lnTo>
                <a:lnTo>
                  <a:pt x="1125287" y="520919"/>
                </a:lnTo>
                <a:lnTo>
                  <a:pt x="1152046" y="504142"/>
                </a:lnTo>
                <a:lnTo>
                  <a:pt x="1000192" y="504142"/>
                </a:lnTo>
                <a:lnTo>
                  <a:pt x="988186" y="503890"/>
                </a:lnTo>
                <a:lnTo>
                  <a:pt x="941948" y="495117"/>
                </a:lnTo>
                <a:lnTo>
                  <a:pt x="897264" y="474245"/>
                </a:lnTo>
                <a:lnTo>
                  <a:pt x="858700" y="444257"/>
                </a:lnTo>
                <a:lnTo>
                  <a:pt x="833679" y="415446"/>
                </a:lnTo>
                <a:lnTo>
                  <a:pt x="811913" y="380954"/>
                </a:lnTo>
                <a:lnTo>
                  <a:pt x="793324" y="340543"/>
                </a:lnTo>
                <a:lnTo>
                  <a:pt x="780391" y="299332"/>
                </a:lnTo>
                <a:lnTo>
                  <a:pt x="774359" y="261282"/>
                </a:lnTo>
                <a:lnTo>
                  <a:pt x="773786" y="250133"/>
                </a:lnTo>
                <a:lnTo>
                  <a:pt x="773787" y="236818"/>
                </a:lnTo>
                <a:lnTo>
                  <a:pt x="781052" y="189705"/>
                </a:lnTo>
                <a:lnTo>
                  <a:pt x="800445" y="145299"/>
                </a:lnTo>
                <a:lnTo>
                  <a:pt x="832675" y="108365"/>
                </a:lnTo>
                <a:lnTo>
                  <a:pt x="865343" y="86007"/>
                </a:lnTo>
                <a:lnTo>
                  <a:pt x="905686" y="68094"/>
                </a:lnTo>
                <a:lnTo>
                  <a:pt x="944643" y="58422"/>
                </a:lnTo>
                <a:lnTo>
                  <a:pt x="969357" y="56486"/>
                </a:lnTo>
                <a:lnTo>
                  <a:pt x="1080976" y="56486"/>
                </a:lnTo>
                <a:lnTo>
                  <a:pt x="1079676" y="50239"/>
                </a:lnTo>
                <a:lnTo>
                  <a:pt x="1077435" y="38193"/>
                </a:lnTo>
                <a:lnTo>
                  <a:pt x="1075486" y="26223"/>
                </a:lnTo>
                <a:lnTo>
                  <a:pt x="1073919" y="14981"/>
                </a:lnTo>
                <a:lnTo>
                  <a:pt x="1072642" y="3814"/>
                </a:lnTo>
                <a:lnTo>
                  <a:pt x="1056222" y="0"/>
                </a:lnTo>
                <a:close/>
              </a:path>
              <a:path w="1217295" h="848360">
                <a:moveTo>
                  <a:pt x="1203837" y="405268"/>
                </a:moveTo>
                <a:lnTo>
                  <a:pt x="1175969" y="432461"/>
                </a:lnTo>
                <a:lnTo>
                  <a:pt x="1135120" y="462315"/>
                </a:lnTo>
                <a:lnTo>
                  <a:pt x="1101296" y="480073"/>
                </a:lnTo>
                <a:lnTo>
                  <a:pt x="1063595" y="494036"/>
                </a:lnTo>
                <a:lnTo>
                  <a:pt x="1024837" y="502356"/>
                </a:lnTo>
                <a:lnTo>
                  <a:pt x="1000192" y="504142"/>
                </a:lnTo>
                <a:lnTo>
                  <a:pt x="1152046" y="504142"/>
                </a:lnTo>
                <a:lnTo>
                  <a:pt x="1186827" y="476794"/>
                </a:lnTo>
                <a:lnTo>
                  <a:pt x="1216914" y="408690"/>
                </a:lnTo>
                <a:lnTo>
                  <a:pt x="1203837" y="405268"/>
                </a:lnTo>
                <a:close/>
              </a:path>
              <a:path w="1217295" h="848360">
                <a:moveTo>
                  <a:pt x="1080976" y="56486"/>
                </a:moveTo>
                <a:lnTo>
                  <a:pt x="969357" y="56486"/>
                </a:lnTo>
                <a:lnTo>
                  <a:pt x="981372" y="56939"/>
                </a:lnTo>
                <a:lnTo>
                  <a:pt x="993176" y="58369"/>
                </a:lnTo>
                <a:lnTo>
                  <a:pt x="1038518" y="74302"/>
                </a:lnTo>
                <a:lnTo>
                  <a:pt x="1064429" y="115753"/>
                </a:lnTo>
                <a:lnTo>
                  <a:pt x="1070609" y="131703"/>
                </a:lnTo>
                <a:lnTo>
                  <a:pt x="1075435" y="134243"/>
                </a:lnTo>
                <a:lnTo>
                  <a:pt x="1096137" y="127004"/>
                </a:lnTo>
                <a:lnTo>
                  <a:pt x="1095797" y="114861"/>
                </a:lnTo>
                <a:lnTo>
                  <a:pt x="1091912" y="101351"/>
                </a:lnTo>
                <a:lnTo>
                  <a:pt x="1088260" y="87735"/>
                </a:lnTo>
                <a:lnTo>
                  <a:pt x="1085137" y="75209"/>
                </a:lnTo>
                <a:lnTo>
                  <a:pt x="1082243" y="62578"/>
                </a:lnTo>
                <a:lnTo>
                  <a:pt x="1080976" y="5648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309" y="2733675"/>
            <a:ext cx="196215" cy="151130"/>
          </a:xfrm>
          <a:custGeom>
            <a:avLst/>
            <a:gdLst/>
            <a:ahLst/>
            <a:cxnLst/>
            <a:rect l="l" t="t" r="r" b="b"/>
            <a:pathLst>
              <a:path w="196214" h="151130">
                <a:moveTo>
                  <a:pt x="184176" y="0"/>
                </a:moveTo>
                <a:lnTo>
                  <a:pt x="0" y="69545"/>
                </a:lnTo>
                <a:lnTo>
                  <a:pt x="1016" y="79278"/>
                </a:lnTo>
                <a:lnTo>
                  <a:pt x="2015" y="92806"/>
                </a:lnTo>
                <a:lnTo>
                  <a:pt x="3024" y="110724"/>
                </a:lnTo>
                <a:lnTo>
                  <a:pt x="3422" y="126561"/>
                </a:lnTo>
                <a:lnTo>
                  <a:pt x="3065" y="138809"/>
                </a:lnTo>
                <a:lnTo>
                  <a:pt x="1931" y="147447"/>
                </a:lnTo>
                <a:lnTo>
                  <a:pt x="9170" y="151130"/>
                </a:lnTo>
                <a:lnTo>
                  <a:pt x="195860" y="85089"/>
                </a:lnTo>
                <a:lnTo>
                  <a:pt x="194966" y="79004"/>
                </a:lnTo>
                <a:lnTo>
                  <a:pt x="193044" y="63620"/>
                </a:lnTo>
                <a:lnTo>
                  <a:pt x="191789" y="49436"/>
                </a:lnTo>
                <a:lnTo>
                  <a:pt x="191195" y="36452"/>
                </a:lnTo>
                <a:lnTo>
                  <a:pt x="191256" y="24668"/>
                </a:lnTo>
                <a:lnTo>
                  <a:pt x="191967" y="14083"/>
                </a:lnTo>
                <a:lnTo>
                  <a:pt x="193320" y="4699"/>
                </a:lnTo>
                <a:lnTo>
                  <a:pt x="18417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064" y="1779387"/>
            <a:ext cx="2085975" cy="1131570"/>
          </a:xfrm>
          <a:custGeom>
            <a:avLst/>
            <a:gdLst/>
            <a:ahLst/>
            <a:cxnLst/>
            <a:rect l="l" t="t" r="r" b="b"/>
            <a:pathLst>
              <a:path w="2085975" h="1131570">
                <a:moveTo>
                  <a:pt x="112738" y="992387"/>
                </a:moveTo>
                <a:lnTo>
                  <a:pt x="90259" y="1000261"/>
                </a:lnTo>
                <a:lnTo>
                  <a:pt x="91234" y="1014427"/>
                </a:lnTo>
                <a:lnTo>
                  <a:pt x="96181" y="1029152"/>
                </a:lnTo>
                <a:lnTo>
                  <a:pt x="100658" y="1043216"/>
                </a:lnTo>
                <a:lnTo>
                  <a:pt x="111268" y="1081452"/>
                </a:lnTo>
                <a:lnTo>
                  <a:pt x="118834" y="1123197"/>
                </a:lnTo>
                <a:lnTo>
                  <a:pt x="130433" y="1129882"/>
                </a:lnTo>
                <a:lnTo>
                  <a:pt x="142734" y="1130817"/>
                </a:lnTo>
                <a:lnTo>
                  <a:pt x="154966" y="1131352"/>
                </a:lnTo>
                <a:lnTo>
                  <a:pt x="167154" y="1131477"/>
                </a:lnTo>
                <a:lnTo>
                  <a:pt x="179325" y="1131182"/>
                </a:lnTo>
                <a:lnTo>
                  <a:pt x="228370" y="1125620"/>
                </a:lnTo>
                <a:lnTo>
                  <a:pt x="266275" y="1116578"/>
                </a:lnTo>
                <a:lnTo>
                  <a:pt x="305238" y="1102914"/>
                </a:lnTo>
                <a:lnTo>
                  <a:pt x="340169" y="1085425"/>
                </a:lnTo>
                <a:lnTo>
                  <a:pt x="353690" y="1076880"/>
                </a:lnTo>
                <a:lnTo>
                  <a:pt x="224394" y="1076880"/>
                </a:lnTo>
                <a:lnTo>
                  <a:pt x="211145" y="1076532"/>
                </a:lnTo>
                <a:lnTo>
                  <a:pt x="171353" y="1068902"/>
                </a:lnTo>
                <a:lnTo>
                  <a:pt x="133699" y="1035155"/>
                </a:lnTo>
                <a:lnTo>
                  <a:pt x="117056" y="994800"/>
                </a:lnTo>
                <a:lnTo>
                  <a:pt x="112738" y="992387"/>
                </a:lnTo>
                <a:close/>
              </a:path>
              <a:path w="2085975" h="1131570">
                <a:moveTo>
                  <a:pt x="435089" y="877844"/>
                </a:moveTo>
                <a:lnTo>
                  <a:pt x="279150" y="877844"/>
                </a:lnTo>
                <a:lnTo>
                  <a:pt x="291230" y="878528"/>
                </a:lnTo>
                <a:lnTo>
                  <a:pt x="303671" y="880109"/>
                </a:lnTo>
                <a:lnTo>
                  <a:pt x="342182" y="909609"/>
                </a:lnTo>
                <a:lnTo>
                  <a:pt x="357819" y="950231"/>
                </a:lnTo>
                <a:lnTo>
                  <a:pt x="358656" y="962417"/>
                </a:lnTo>
                <a:lnTo>
                  <a:pt x="358165" y="975583"/>
                </a:lnTo>
                <a:lnTo>
                  <a:pt x="348363" y="1012498"/>
                </a:lnTo>
                <a:lnTo>
                  <a:pt x="314735" y="1049055"/>
                </a:lnTo>
                <a:lnTo>
                  <a:pt x="272686" y="1069414"/>
                </a:lnTo>
                <a:lnTo>
                  <a:pt x="224394" y="1076880"/>
                </a:lnTo>
                <a:lnTo>
                  <a:pt x="353690" y="1076880"/>
                </a:lnTo>
                <a:lnTo>
                  <a:pt x="388611" y="1048200"/>
                </a:lnTo>
                <a:lnTo>
                  <a:pt x="418601" y="1007534"/>
                </a:lnTo>
                <a:lnTo>
                  <a:pt x="433627" y="971329"/>
                </a:lnTo>
                <a:lnTo>
                  <a:pt x="440860" y="922266"/>
                </a:lnTo>
                <a:lnTo>
                  <a:pt x="440430" y="909894"/>
                </a:lnTo>
                <a:lnTo>
                  <a:pt x="439103" y="897476"/>
                </a:lnTo>
                <a:lnTo>
                  <a:pt x="436878" y="885010"/>
                </a:lnTo>
                <a:lnTo>
                  <a:pt x="435089" y="877844"/>
                </a:lnTo>
                <a:close/>
              </a:path>
              <a:path w="2085975" h="1131570">
                <a:moveTo>
                  <a:pt x="258421" y="554777"/>
                </a:moveTo>
                <a:lnTo>
                  <a:pt x="210784" y="559338"/>
                </a:lnTo>
                <a:lnTo>
                  <a:pt x="171120" y="568782"/>
                </a:lnTo>
                <a:lnTo>
                  <a:pt x="129225" y="583125"/>
                </a:lnTo>
                <a:lnTo>
                  <a:pt x="92575" y="600914"/>
                </a:lnTo>
                <a:lnTo>
                  <a:pt x="61315" y="622737"/>
                </a:lnTo>
                <a:lnTo>
                  <a:pt x="27492" y="659131"/>
                </a:lnTo>
                <a:lnTo>
                  <a:pt x="5593" y="701935"/>
                </a:lnTo>
                <a:lnTo>
                  <a:pt x="0" y="747796"/>
                </a:lnTo>
                <a:lnTo>
                  <a:pt x="927" y="760262"/>
                </a:lnTo>
                <a:lnTo>
                  <a:pt x="9549" y="800693"/>
                </a:lnTo>
                <a:lnTo>
                  <a:pt x="26936" y="839691"/>
                </a:lnTo>
                <a:lnTo>
                  <a:pt x="61829" y="875928"/>
                </a:lnTo>
                <a:lnTo>
                  <a:pt x="98047" y="892559"/>
                </a:lnTo>
                <a:lnTo>
                  <a:pt x="126038" y="894971"/>
                </a:lnTo>
                <a:lnTo>
                  <a:pt x="137463" y="894770"/>
                </a:lnTo>
                <a:lnTo>
                  <a:pt x="178124" y="891145"/>
                </a:lnTo>
                <a:lnTo>
                  <a:pt x="242115" y="880618"/>
                </a:lnTo>
                <a:lnTo>
                  <a:pt x="254890" y="878946"/>
                </a:lnTo>
                <a:lnTo>
                  <a:pt x="267136" y="878002"/>
                </a:lnTo>
                <a:lnTo>
                  <a:pt x="279150" y="877844"/>
                </a:lnTo>
                <a:lnTo>
                  <a:pt x="435089" y="877844"/>
                </a:lnTo>
                <a:lnTo>
                  <a:pt x="433754" y="872494"/>
                </a:lnTo>
                <a:lnTo>
                  <a:pt x="414906" y="827987"/>
                </a:lnTo>
                <a:lnTo>
                  <a:pt x="381944" y="790857"/>
                </a:lnTo>
                <a:lnTo>
                  <a:pt x="380975" y="790240"/>
                </a:lnTo>
                <a:lnTo>
                  <a:pt x="152475" y="790240"/>
                </a:lnTo>
                <a:lnTo>
                  <a:pt x="141813" y="789612"/>
                </a:lnTo>
                <a:lnTo>
                  <a:pt x="102837" y="772646"/>
                </a:lnTo>
                <a:lnTo>
                  <a:pt x="81316" y="735012"/>
                </a:lnTo>
                <a:lnTo>
                  <a:pt x="77832" y="712321"/>
                </a:lnTo>
                <a:lnTo>
                  <a:pt x="78616" y="700710"/>
                </a:lnTo>
                <a:lnTo>
                  <a:pt x="92395" y="662625"/>
                </a:lnTo>
                <a:lnTo>
                  <a:pt x="129227" y="630520"/>
                </a:lnTo>
                <a:lnTo>
                  <a:pt x="168615" y="615038"/>
                </a:lnTo>
                <a:lnTo>
                  <a:pt x="206067" y="610284"/>
                </a:lnTo>
                <a:lnTo>
                  <a:pt x="300826" y="610284"/>
                </a:lnTo>
                <a:lnTo>
                  <a:pt x="297973" y="597836"/>
                </a:lnTo>
                <a:lnTo>
                  <a:pt x="295570" y="586198"/>
                </a:lnTo>
                <a:lnTo>
                  <a:pt x="293516" y="574966"/>
                </a:lnTo>
                <a:lnTo>
                  <a:pt x="291808" y="564143"/>
                </a:lnTo>
                <a:lnTo>
                  <a:pt x="280123" y="555885"/>
                </a:lnTo>
                <a:lnTo>
                  <a:pt x="269443" y="555051"/>
                </a:lnTo>
                <a:lnTo>
                  <a:pt x="258421" y="554777"/>
                </a:lnTo>
                <a:close/>
              </a:path>
              <a:path w="2085975" h="1131570">
                <a:moveTo>
                  <a:pt x="307893" y="770615"/>
                </a:moveTo>
                <a:lnTo>
                  <a:pt x="268472" y="774978"/>
                </a:lnTo>
                <a:lnTo>
                  <a:pt x="219703" y="783601"/>
                </a:lnTo>
                <a:lnTo>
                  <a:pt x="204075" y="786128"/>
                </a:lnTo>
                <a:lnTo>
                  <a:pt x="189635" y="788086"/>
                </a:lnTo>
                <a:lnTo>
                  <a:pt x="176288" y="789445"/>
                </a:lnTo>
                <a:lnTo>
                  <a:pt x="163933" y="790174"/>
                </a:lnTo>
                <a:lnTo>
                  <a:pt x="152475" y="790240"/>
                </a:lnTo>
                <a:lnTo>
                  <a:pt x="380975" y="790240"/>
                </a:lnTo>
                <a:lnTo>
                  <a:pt x="338126" y="773198"/>
                </a:lnTo>
                <a:lnTo>
                  <a:pt x="323876" y="771389"/>
                </a:lnTo>
                <a:lnTo>
                  <a:pt x="307893" y="770615"/>
                </a:lnTo>
                <a:close/>
              </a:path>
              <a:path w="2085975" h="1131570">
                <a:moveTo>
                  <a:pt x="300826" y="610284"/>
                </a:moveTo>
                <a:lnTo>
                  <a:pt x="206067" y="610284"/>
                </a:lnTo>
                <a:lnTo>
                  <a:pt x="219537" y="610560"/>
                </a:lnTo>
                <a:lnTo>
                  <a:pt x="233420" y="612439"/>
                </a:lnTo>
                <a:lnTo>
                  <a:pt x="270700" y="636729"/>
                </a:lnTo>
                <a:lnTo>
                  <a:pt x="287744" y="678570"/>
                </a:lnTo>
                <a:lnTo>
                  <a:pt x="292443" y="680856"/>
                </a:lnTo>
                <a:lnTo>
                  <a:pt x="314541" y="672982"/>
                </a:lnTo>
                <a:lnTo>
                  <a:pt x="315262" y="662625"/>
                </a:lnTo>
                <a:lnTo>
                  <a:pt x="315181" y="661766"/>
                </a:lnTo>
                <a:lnTo>
                  <a:pt x="311114" y="648465"/>
                </a:lnTo>
                <a:lnTo>
                  <a:pt x="307294" y="635197"/>
                </a:lnTo>
                <a:lnTo>
                  <a:pt x="303832" y="622336"/>
                </a:lnTo>
                <a:lnTo>
                  <a:pt x="300826" y="610284"/>
                </a:lnTo>
                <a:close/>
              </a:path>
              <a:path w="2085975" h="1131570">
                <a:moveTo>
                  <a:pt x="647408" y="405520"/>
                </a:moveTo>
                <a:lnTo>
                  <a:pt x="597537" y="426251"/>
                </a:lnTo>
                <a:lnTo>
                  <a:pt x="596684" y="457374"/>
                </a:lnTo>
                <a:lnTo>
                  <a:pt x="595211" y="514359"/>
                </a:lnTo>
                <a:lnTo>
                  <a:pt x="583857" y="798185"/>
                </a:lnTo>
                <a:lnTo>
                  <a:pt x="581188" y="854847"/>
                </a:lnTo>
                <a:lnTo>
                  <a:pt x="578766" y="894540"/>
                </a:lnTo>
                <a:lnTo>
                  <a:pt x="574823" y="934267"/>
                </a:lnTo>
                <a:lnTo>
                  <a:pt x="551506" y="966442"/>
                </a:lnTo>
                <a:lnTo>
                  <a:pt x="535394" y="974099"/>
                </a:lnTo>
                <a:lnTo>
                  <a:pt x="532727" y="978925"/>
                </a:lnTo>
                <a:lnTo>
                  <a:pt x="540855" y="1001785"/>
                </a:lnTo>
                <a:lnTo>
                  <a:pt x="553253" y="1000590"/>
                </a:lnTo>
                <a:lnTo>
                  <a:pt x="594555" y="984470"/>
                </a:lnTo>
                <a:lnTo>
                  <a:pt x="614184" y="977089"/>
                </a:lnTo>
                <a:lnTo>
                  <a:pt x="622034" y="974249"/>
                </a:lnTo>
                <a:lnTo>
                  <a:pt x="700113" y="948953"/>
                </a:lnTo>
                <a:lnTo>
                  <a:pt x="702399" y="944127"/>
                </a:lnTo>
                <a:lnTo>
                  <a:pt x="697323" y="929718"/>
                </a:lnTo>
                <a:lnTo>
                  <a:pt x="650224" y="929718"/>
                </a:lnTo>
                <a:lnTo>
                  <a:pt x="637838" y="927827"/>
                </a:lnTo>
                <a:lnTo>
                  <a:pt x="627244" y="887537"/>
                </a:lnTo>
                <a:lnTo>
                  <a:pt x="626906" y="873101"/>
                </a:lnTo>
                <a:lnTo>
                  <a:pt x="627014" y="844772"/>
                </a:lnTo>
                <a:lnTo>
                  <a:pt x="628014" y="803577"/>
                </a:lnTo>
                <a:lnTo>
                  <a:pt x="711347" y="773227"/>
                </a:lnTo>
                <a:lnTo>
                  <a:pt x="755336" y="757818"/>
                </a:lnTo>
                <a:lnTo>
                  <a:pt x="628866" y="757818"/>
                </a:lnTo>
                <a:lnTo>
                  <a:pt x="635724" y="548649"/>
                </a:lnTo>
                <a:lnTo>
                  <a:pt x="778695" y="548649"/>
                </a:lnTo>
                <a:lnTo>
                  <a:pt x="647408" y="405520"/>
                </a:lnTo>
                <a:close/>
              </a:path>
              <a:path w="2085975" h="1131570">
                <a:moveTo>
                  <a:pt x="686218" y="920513"/>
                </a:moveTo>
                <a:lnTo>
                  <a:pt x="671599" y="924674"/>
                </a:lnTo>
                <a:lnTo>
                  <a:pt x="659753" y="927722"/>
                </a:lnTo>
                <a:lnTo>
                  <a:pt x="650224" y="929718"/>
                </a:lnTo>
                <a:lnTo>
                  <a:pt x="697323" y="929718"/>
                </a:lnTo>
                <a:lnTo>
                  <a:pt x="694525" y="921775"/>
                </a:lnTo>
                <a:lnTo>
                  <a:pt x="686218" y="920513"/>
                </a:lnTo>
                <a:close/>
              </a:path>
              <a:path w="2085975" h="1131570">
                <a:moveTo>
                  <a:pt x="954249" y="740038"/>
                </a:moveTo>
                <a:lnTo>
                  <a:pt x="807301" y="740038"/>
                </a:lnTo>
                <a:lnTo>
                  <a:pt x="863176" y="805404"/>
                </a:lnTo>
                <a:lnTo>
                  <a:pt x="873388" y="817993"/>
                </a:lnTo>
                <a:lnTo>
                  <a:pt x="880336" y="828124"/>
                </a:lnTo>
                <a:lnTo>
                  <a:pt x="884214" y="836434"/>
                </a:lnTo>
                <a:lnTo>
                  <a:pt x="881129" y="846124"/>
                </a:lnTo>
                <a:lnTo>
                  <a:pt x="869023" y="853957"/>
                </a:lnTo>
                <a:lnTo>
                  <a:pt x="839178" y="866530"/>
                </a:lnTo>
                <a:lnTo>
                  <a:pt x="837019" y="871610"/>
                </a:lnTo>
                <a:lnTo>
                  <a:pt x="844766" y="893708"/>
                </a:lnTo>
                <a:lnTo>
                  <a:pt x="853199" y="894540"/>
                </a:lnTo>
                <a:lnTo>
                  <a:pt x="897415" y="877485"/>
                </a:lnTo>
                <a:lnTo>
                  <a:pt x="959230" y="854847"/>
                </a:lnTo>
                <a:lnTo>
                  <a:pt x="972693" y="850064"/>
                </a:lnTo>
                <a:lnTo>
                  <a:pt x="1063206" y="820302"/>
                </a:lnTo>
                <a:lnTo>
                  <a:pt x="1065111" y="815730"/>
                </a:lnTo>
                <a:lnTo>
                  <a:pt x="1058386" y="796836"/>
                </a:lnTo>
                <a:lnTo>
                  <a:pt x="1023904" y="796836"/>
                </a:lnTo>
                <a:lnTo>
                  <a:pt x="1010872" y="796201"/>
                </a:lnTo>
                <a:lnTo>
                  <a:pt x="1000730" y="789162"/>
                </a:lnTo>
                <a:lnTo>
                  <a:pt x="988149" y="776995"/>
                </a:lnTo>
                <a:lnTo>
                  <a:pt x="954249" y="740038"/>
                </a:lnTo>
                <a:close/>
              </a:path>
              <a:path w="2085975" h="1131570">
                <a:moveTo>
                  <a:pt x="1047898" y="792152"/>
                </a:moveTo>
                <a:lnTo>
                  <a:pt x="1035879" y="795381"/>
                </a:lnTo>
                <a:lnTo>
                  <a:pt x="1023904" y="796836"/>
                </a:lnTo>
                <a:lnTo>
                  <a:pt x="1058386" y="796836"/>
                </a:lnTo>
                <a:lnTo>
                  <a:pt x="1057110" y="793251"/>
                </a:lnTo>
                <a:lnTo>
                  <a:pt x="1047898" y="792152"/>
                </a:lnTo>
                <a:close/>
              </a:path>
              <a:path w="2085975" h="1131570">
                <a:moveTo>
                  <a:pt x="778695" y="548649"/>
                </a:moveTo>
                <a:lnTo>
                  <a:pt x="635724" y="548649"/>
                </a:lnTo>
                <a:lnTo>
                  <a:pt x="775932" y="705748"/>
                </a:lnTo>
                <a:lnTo>
                  <a:pt x="763529" y="710574"/>
                </a:lnTo>
                <a:lnTo>
                  <a:pt x="741751" y="718752"/>
                </a:lnTo>
                <a:lnTo>
                  <a:pt x="700407" y="733696"/>
                </a:lnTo>
                <a:lnTo>
                  <a:pt x="649245" y="751227"/>
                </a:lnTo>
                <a:lnTo>
                  <a:pt x="628866" y="757818"/>
                </a:lnTo>
                <a:lnTo>
                  <a:pt x="755336" y="757818"/>
                </a:lnTo>
                <a:lnTo>
                  <a:pt x="807301" y="740038"/>
                </a:lnTo>
                <a:lnTo>
                  <a:pt x="954249" y="740038"/>
                </a:lnTo>
                <a:lnTo>
                  <a:pt x="778695" y="548649"/>
                </a:lnTo>
                <a:close/>
              </a:path>
              <a:path w="2085975" h="1131570">
                <a:moveTo>
                  <a:pt x="1503762" y="560460"/>
                </a:moveTo>
                <a:lnTo>
                  <a:pt x="1405852" y="560460"/>
                </a:lnTo>
                <a:lnTo>
                  <a:pt x="1424027" y="618727"/>
                </a:lnTo>
                <a:lnTo>
                  <a:pt x="1426213" y="631691"/>
                </a:lnTo>
                <a:lnTo>
                  <a:pt x="1395438" y="667140"/>
                </a:lnTo>
                <a:lnTo>
                  <a:pt x="1358862" y="683269"/>
                </a:lnTo>
                <a:lnTo>
                  <a:pt x="1356449" y="688476"/>
                </a:lnTo>
                <a:lnTo>
                  <a:pt x="1364069" y="710193"/>
                </a:lnTo>
                <a:lnTo>
                  <a:pt x="1373122" y="711248"/>
                </a:lnTo>
                <a:lnTo>
                  <a:pt x="1451766" y="680874"/>
                </a:lnTo>
                <a:lnTo>
                  <a:pt x="1481937" y="669731"/>
                </a:lnTo>
                <a:lnTo>
                  <a:pt x="1516532" y="657639"/>
                </a:lnTo>
                <a:lnTo>
                  <a:pt x="1553295" y="645442"/>
                </a:lnTo>
                <a:lnTo>
                  <a:pt x="1576630" y="638077"/>
                </a:lnTo>
                <a:lnTo>
                  <a:pt x="1599019" y="631326"/>
                </a:lnTo>
                <a:lnTo>
                  <a:pt x="1601432" y="625738"/>
                </a:lnTo>
                <a:lnTo>
                  <a:pt x="1596893" y="613045"/>
                </a:lnTo>
                <a:lnTo>
                  <a:pt x="1539194" y="613045"/>
                </a:lnTo>
                <a:lnTo>
                  <a:pt x="1529801" y="611512"/>
                </a:lnTo>
                <a:lnTo>
                  <a:pt x="1506502" y="567606"/>
                </a:lnTo>
                <a:lnTo>
                  <a:pt x="1503762" y="560460"/>
                </a:lnTo>
                <a:close/>
              </a:path>
              <a:path w="2085975" h="1131570">
                <a:moveTo>
                  <a:pt x="1362545" y="162950"/>
                </a:moveTo>
                <a:lnTo>
                  <a:pt x="1280616" y="211994"/>
                </a:lnTo>
                <a:lnTo>
                  <a:pt x="1268747" y="253053"/>
                </a:lnTo>
                <a:lnTo>
                  <a:pt x="1258752" y="297796"/>
                </a:lnTo>
                <a:lnTo>
                  <a:pt x="1250858" y="339024"/>
                </a:lnTo>
                <a:lnTo>
                  <a:pt x="1242545" y="387349"/>
                </a:lnTo>
                <a:lnTo>
                  <a:pt x="1234124" y="441216"/>
                </a:lnTo>
                <a:lnTo>
                  <a:pt x="1227536" y="488862"/>
                </a:lnTo>
                <a:lnTo>
                  <a:pt x="1222766" y="529853"/>
                </a:lnTo>
                <a:lnTo>
                  <a:pt x="1219419" y="572149"/>
                </a:lnTo>
                <a:lnTo>
                  <a:pt x="1219035" y="595893"/>
                </a:lnTo>
                <a:lnTo>
                  <a:pt x="1244208" y="619359"/>
                </a:lnTo>
                <a:lnTo>
                  <a:pt x="1270118" y="609490"/>
                </a:lnTo>
                <a:lnTo>
                  <a:pt x="1280676" y="605582"/>
                </a:lnTo>
                <a:lnTo>
                  <a:pt x="1282909" y="604783"/>
                </a:lnTo>
                <a:lnTo>
                  <a:pt x="1359497" y="576843"/>
                </a:lnTo>
                <a:lnTo>
                  <a:pt x="1405852" y="560460"/>
                </a:lnTo>
                <a:lnTo>
                  <a:pt x="1503762" y="560460"/>
                </a:lnTo>
                <a:lnTo>
                  <a:pt x="1499819" y="550176"/>
                </a:lnTo>
                <a:lnTo>
                  <a:pt x="1498574" y="546734"/>
                </a:lnTo>
                <a:lnTo>
                  <a:pt x="1259837" y="546734"/>
                </a:lnTo>
                <a:lnTo>
                  <a:pt x="1261513" y="528233"/>
                </a:lnTo>
                <a:lnTo>
                  <a:pt x="1266146" y="479326"/>
                </a:lnTo>
                <a:lnTo>
                  <a:pt x="1270217" y="440077"/>
                </a:lnTo>
                <a:lnTo>
                  <a:pt x="1274845" y="402252"/>
                </a:lnTo>
                <a:lnTo>
                  <a:pt x="1282989" y="353971"/>
                </a:lnTo>
                <a:lnTo>
                  <a:pt x="1290425" y="316258"/>
                </a:lnTo>
                <a:lnTo>
                  <a:pt x="1299643" y="272811"/>
                </a:lnTo>
                <a:lnTo>
                  <a:pt x="1303109" y="257057"/>
                </a:lnTo>
                <a:lnTo>
                  <a:pt x="1397646" y="257057"/>
                </a:lnTo>
                <a:lnTo>
                  <a:pt x="1393132" y="242927"/>
                </a:lnTo>
                <a:lnTo>
                  <a:pt x="1380319" y="200872"/>
                </a:lnTo>
                <a:lnTo>
                  <a:pt x="1370927" y="166633"/>
                </a:lnTo>
                <a:lnTo>
                  <a:pt x="1362545" y="162950"/>
                </a:lnTo>
                <a:close/>
              </a:path>
              <a:path w="2085975" h="1131570">
                <a:moveTo>
                  <a:pt x="1593939" y="604783"/>
                </a:moveTo>
                <a:lnTo>
                  <a:pt x="1580237" y="604826"/>
                </a:lnTo>
                <a:lnTo>
                  <a:pt x="1568446" y="607564"/>
                </a:lnTo>
                <a:lnTo>
                  <a:pt x="1552742" y="611406"/>
                </a:lnTo>
                <a:lnTo>
                  <a:pt x="1539194" y="613045"/>
                </a:lnTo>
                <a:lnTo>
                  <a:pt x="1596893" y="613045"/>
                </a:lnTo>
                <a:lnTo>
                  <a:pt x="1593939" y="604783"/>
                </a:lnTo>
                <a:close/>
              </a:path>
              <a:path w="2085975" h="1131570">
                <a:moveTo>
                  <a:pt x="1397646" y="257057"/>
                </a:moveTo>
                <a:lnTo>
                  <a:pt x="1303109" y="257057"/>
                </a:lnTo>
                <a:lnTo>
                  <a:pt x="1385659" y="502421"/>
                </a:lnTo>
                <a:lnTo>
                  <a:pt x="1259837" y="546734"/>
                </a:lnTo>
                <a:lnTo>
                  <a:pt x="1498574" y="546734"/>
                </a:lnTo>
                <a:lnTo>
                  <a:pt x="1492466" y="529853"/>
                </a:lnTo>
                <a:lnTo>
                  <a:pt x="1543139" y="511819"/>
                </a:lnTo>
                <a:lnTo>
                  <a:pt x="1549108" y="509914"/>
                </a:lnTo>
                <a:lnTo>
                  <a:pt x="1552918" y="508771"/>
                </a:lnTo>
                <a:lnTo>
                  <a:pt x="1554440" y="500292"/>
                </a:lnTo>
                <a:lnTo>
                  <a:pt x="1550762" y="490822"/>
                </a:lnTo>
                <a:lnTo>
                  <a:pt x="1546628" y="479326"/>
                </a:lnTo>
                <a:lnTo>
                  <a:pt x="1544123" y="471941"/>
                </a:lnTo>
                <a:lnTo>
                  <a:pt x="1472019" y="471941"/>
                </a:lnTo>
                <a:lnTo>
                  <a:pt x="1440238" y="382263"/>
                </a:lnTo>
                <a:lnTo>
                  <a:pt x="1423836" y="335333"/>
                </a:lnTo>
                <a:lnTo>
                  <a:pt x="1409383" y="292799"/>
                </a:lnTo>
                <a:lnTo>
                  <a:pt x="1400827" y="266886"/>
                </a:lnTo>
                <a:lnTo>
                  <a:pt x="1397646" y="257057"/>
                </a:lnTo>
                <a:close/>
              </a:path>
              <a:path w="2085975" h="1131570">
                <a:moveTo>
                  <a:pt x="1530042" y="449520"/>
                </a:moveTo>
                <a:lnTo>
                  <a:pt x="1492116" y="464697"/>
                </a:lnTo>
                <a:lnTo>
                  <a:pt x="1472019" y="471941"/>
                </a:lnTo>
                <a:lnTo>
                  <a:pt x="1544123" y="471941"/>
                </a:lnTo>
                <a:lnTo>
                  <a:pt x="1542190" y="466241"/>
                </a:lnTo>
                <a:lnTo>
                  <a:pt x="1537297" y="451113"/>
                </a:lnTo>
                <a:lnTo>
                  <a:pt x="1530042" y="449520"/>
                </a:lnTo>
                <a:close/>
              </a:path>
              <a:path w="2085975" h="1131570">
                <a:moveTo>
                  <a:pt x="1700417" y="484934"/>
                </a:moveTo>
                <a:lnTo>
                  <a:pt x="1662788" y="494822"/>
                </a:lnTo>
                <a:lnTo>
                  <a:pt x="1638790" y="529083"/>
                </a:lnTo>
                <a:lnTo>
                  <a:pt x="1637162" y="540753"/>
                </a:lnTo>
                <a:lnTo>
                  <a:pt x="1638105" y="553138"/>
                </a:lnTo>
                <a:lnTo>
                  <a:pt x="1665633" y="592883"/>
                </a:lnTo>
                <a:lnTo>
                  <a:pt x="1692343" y="602517"/>
                </a:lnTo>
                <a:lnTo>
                  <a:pt x="1704616" y="601837"/>
                </a:lnTo>
                <a:lnTo>
                  <a:pt x="1744121" y="574756"/>
                </a:lnTo>
                <a:lnTo>
                  <a:pt x="1753688" y="548093"/>
                </a:lnTo>
                <a:lnTo>
                  <a:pt x="1753000" y="535758"/>
                </a:lnTo>
                <a:lnTo>
                  <a:pt x="1726480" y="494821"/>
                </a:lnTo>
                <a:lnTo>
                  <a:pt x="1700417" y="484934"/>
                </a:lnTo>
                <a:close/>
              </a:path>
              <a:path w="2085975" h="1131570">
                <a:moveTo>
                  <a:pt x="1881479" y="0"/>
                </a:moveTo>
                <a:lnTo>
                  <a:pt x="1842486" y="4566"/>
                </a:lnTo>
                <a:lnTo>
                  <a:pt x="1801922" y="17805"/>
                </a:lnTo>
                <a:lnTo>
                  <a:pt x="1760395" y="45218"/>
                </a:lnTo>
                <a:lnTo>
                  <a:pt x="1734255" y="76241"/>
                </a:lnTo>
                <a:lnTo>
                  <a:pt x="1716409" y="120136"/>
                </a:lnTo>
                <a:lnTo>
                  <a:pt x="1711248" y="160662"/>
                </a:lnTo>
                <a:lnTo>
                  <a:pt x="1711098" y="176011"/>
                </a:lnTo>
                <a:lnTo>
                  <a:pt x="1711651" y="185377"/>
                </a:lnTo>
                <a:lnTo>
                  <a:pt x="1717686" y="227395"/>
                </a:lnTo>
                <a:lnTo>
                  <a:pt x="1726561" y="264585"/>
                </a:lnTo>
                <a:lnTo>
                  <a:pt x="1739527" y="307597"/>
                </a:lnTo>
                <a:lnTo>
                  <a:pt x="1756572" y="355494"/>
                </a:lnTo>
                <a:lnTo>
                  <a:pt x="1774528" y="397046"/>
                </a:lnTo>
                <a:lnTo>
                  <a:pt x="1793171" y="432325"/>
                </a:lnTo>
                <a:lnTo>
                  <a:pt x="1819061" y="469367"/>
                </a:lnTo>
                <a:lnTo>
                  <a:pt x="1848699" y="496860"/>
                </a:lnTo>
                <a:lnTo>
                  <a:pt x="1889389" y="515947"/>
                </a:lnTo>
                <a:lnTo>
                  <a:pt x="1924015" y="519958"/>
                </a:lnTo>
                <a:lnTo>
                  <a:pt x="1936490" y="519272"/>
                </a:lnTo>
                <a:lnTo>
                  <a:pt x="1977103" y="510994"/>
                </a:lnTo>
                <a:lnTo>
                  <a:pt x="2015370" y="494101"/>
                </a:lnTo>
                <a:lnTo>
                  <a:pt x="2041268" y="473472"/>
                </a:lnTo>
                <a:lnTo>
                  <a:pt x="1964592" y="473472"/>
                </a:lnTo>
                <a:lnTo>
                  <a:pt x="1953126" y="473277"/>
                </a:lnTo>
                <a:lnTo>
                  <a:pt x="1919001" y="456237"/>
                </a:lnTo>
                <a:lnTo>
                  <a:pt x="1888007" y="415087"/>
                </a:lnTo>
                <a:lnTo>
                  <a:pt x="1869079" y="380635"/>
                </a:lnTo>
                <a:lnTo>
                  <a:pt x="1849100" y="337394"/>
                </a:lnTo>
                <a:lnTo>
                  <a:pt x="1833192" y="298544"/>
                </a:lnTo>
                <a:lnTo>
                  <a:pt x="1816590" y="254402"/>
                </a:lnTo>
                <a:lnTo>
                  <a:pt x="1800837" y="207847"/>
                </a:lnTo>
                <a:lnTo>
                  <a:pt x="1789965" y="167459"/>
                </a:lnTo>
                <a:lnTo>
                  <a:pt x="1783165" y="122854"/>
                </a:lnTo>
                <a:lnTo>
                  <a:pt x="1782843" y="113251"/>
                </a:lnTo>
                <a:lnTo>
                  <a:pt x="1783073" y="104237"/>
                </a:lnTo>
                <a:lnTo>
                  <a:pt x="1798418" y="67438"/>
                </a:lnTo>
                <a:lnTo>
                  <a:pt x="1842501" y="50424"/>
                </a:lnTo>
                <a:lnTo>
                  <a:pt x="1979053" y="50424"/>
                </a:lnTo>
                <a:lnTo>
                  <a:pt x="1975317" y="45909"/>
                </a:lnTo>
                <a:lnTo>
                  <a:pt x="1946053" y="19395"/>
                </a:lnTo>
                <a:lnTo>
                  <a:pt x="1904920" y="2265"/>
                </a:lnTo>
                <a:lnTo>
                  <a:pt x="1893448" y="604"/>
                </a:lnTo>
                <a:lnTo>
                  <a:pt x="1881479" y="0"/>
                </a:lnTo>
                <a:close/>
              </a:path>
              <a:path w="2085975" h="1131570">
                <a:moveTo>
                  <a:pt x="1979053" y="50424"/>
                </a:moveTo>
                <a:lnTo>
                  <a:pt x="1842501" y="50424"/>
                </a:lnTo>
                <a:lnTo>
                  <a:pt x="1853020" y="52424"/>
                </a:lnTo>
                <a:lnTo>
                  <a:pt x="1863439" y="56865"/>
                </a:lnTo>
                <a:lnTo>
                  <a:pt x="1894540" y="85388"/>
                </a:lnTo>
                <a:lnTo>
                  <a:pt x="1920077" y="126575"/>
                </a:lnTo>
                <a:lnTo>
                  <a:pt x="1941528" y="170693"/>
                </a:lnTo>
                <a:lnTo>
                  <a:pt x="1958220" y="210296"/>
                </a:lnTo>
                <a:lnTo>
                  <a:pt x="1975434" y="255485"/>
                </a:lnTo>
                <a:lnTo>
                  <a:pt x="1991532" y="301869"/>
                </a:lnTo>
                <a:lnTo>
                  <a:pt x="2002600" y="338720"/>
                </a:lnTo>
                <a:lnTo>
                  <a:pt x="2013771" y="389551"/>
                </a:lnTo>
                <a:lnTo>
                  <a:pt x="2014991" y="405075"/>
                </a:lnTo>
                <a:lnTo>
                  <a:pt x="2014539" y="419067"/>
                </a:lnTo>
                <a:lnTo>
                  <a:pt x="1995813" y="459769"/>
                </a:lnTo>
                <a:lnTo>
                  <a:pt x="1964592" y="473472"/>
                </a:lnTo>
                <a:lnTo>
                  <a:pt x="2041268" y="473472"/>
                </a:lnTo>
                <a:lnTo>
                  <a:pt x="2066371" y="438858"/>
                </a:lnTo>
                <a:lnTo>
                  <a:pt x="2080950" y="399280"/>
                </a:lnTo>
                <a:lnTo>
                  <a:pt x="2085740" y="355295"/>
                </a:lnTo>
                <a:lnTo>
                  <a:pt x="2085398" y="345021"/>
                </a:lnTo>
                <a:lnTo>
                  <a:pt x="2079701" y="298544"/>
                </a:lnTo>
                <a:lnTo>
                  <a:pt x="2070900" y="258881"/>
                </a:lnTo>
                <a:lnTo>
                  <a:pt x="2058209" y="215110"/>
                </a:lnTo>
                <a:lnTo>
                  <a:pt x="2040471" y="164330"/>
                </a:lnTo>
                <a:lnTo>
                  <a:pt x="2022089" y="120955"/>
                </a:lnTo>
                <a:lnTo>
                  <a:pt x="2002720" y="84316"/>
                </a:lnTo>
                <a:lnTo>
                  <a:pt x="1982340" y="54394"/>
                </a:lnTo>
                <a:lnTo>
                  <a:pt x="1979053" y="50424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输出函数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185" dirty="0"/>
              <a:t>print()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6303" y="1529831"/>
            <a:ext cx="6560184" cy="1732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57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以字符形式向控制台输出结果的函数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9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函数的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格式</a:t>
            </a:r>
            <a:r>
              <a:rPr sz="2400" b="1" spc="-10" dirty="0">
                <a:solidFill>
                  <a:srgbClr val="006FC0"/>
                </a:solidFill>
                <a:latin typeface="Heiti SC"/>
                <a:cs typeface="Heiti SC"/>
              </a:rPr>
              <a:t>化</a:t>
            </a:r>
            <a:r>
              <a:rPr sz="2400" b="1" dirty="0">
                <a:latin typeface="Heiti SC"/>
                <a:cs typeface="Heiti SC"/>
              </a:rPr>
              <a:t>：</a:t>
            </a:r>
            <a:endParaRPr sz="2400">
              <a:latin typeface="Heiti SC"/>
              <a:cs typeface="Heiti SC"/>
            </a:endParaRPr>
          </a:p>
          <a:p>
            <a:pPr marL="1129665">
              <a:lnSpc>
                <a:spcPct val="100000"/>
              </a:lnSpc>
              <a:spcBef>
                <a:spcPts val="2055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2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165" dirty="0">
                <a:solidFill>
                  <a:srgbClr val="1DB41D"/>
                </a:solidFill>
                <a:latin typeface="FZLTZHB--B51-0"/>
                <a:cs typeface="FZLTZHB--B51-0"/>
              </a:rPr>
              <a:t>:.</a:t>
            </a:r>
            <a:r>
              <a:rPr sz="2000" b="1" spc="310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f}</a:t>
            </a:r>
            <a:r>
              <a:rPr sz="20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00" dirty="0">
                <a:latin typeface="FZLTZHB--B51-0"/>
                <a:cs typeface="FZLTZHB--B51-0"/>
              </a:rPr>
              <a:t>.</a:t>
            </a:r>
            <a:r>
              <a:rPr sz="2000" b="1" spc="409" dirty="0">
                <a:latin typeface="FZLTZHB--B51-0"/>
                <a:cs typeface="FZLTZHB--B51-0"/>
              </a:rPr>
              <a:t>f</a:t>
            </a:r>
            <a:r>
              <a:rPr sz="2000" b="1" spc="-229" dirty="0">
                <a:latin typeface="FZLTZHB--B51-0"/>
                <a:cs typeface="FZLTZHB--B51-0"/>
              </a:rPr>
              <a:t>or</a:t>
            </a:r>
            <a:r>
              <a:rPr sz="2000" b="1" spc="-430" dirty="0">
                <a:latin typeface="FZLTZHB--B51-0"/>
                <a:cs typeface="FZLTZHB--B51-0"/>
              </a:rPr>
              <a:t>m</a:t>
            </a:r>
            <a:r>
              <a:rPr sz="2000" b="1" spc="160" dirty="0">
                <a:latin typeface="FZLTZHB--B51-0"/>
                <a:cs typeface="FZLTZHB--B51-0"/>
              </a:rPr>
              <a:t>at</a:t>
            </a:r>
            <a:r>
              <a:rPr sz="2000" b="1" spc="110" dirty="0">
                <a:latin typeface="FZLTZHB--B51-0"/>
                <a:cs typeface="FZLTZHB--B51-0"/>
              </a:rPr>
              <a:t>(</a:t>
            </a:r>
            <a:r>
              <a:rPr sz="2000" b="1" spc="-550" dirty="0">
                <a:solidFill>
                  <a:srgbClr val="C00000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01896" y="3364103"/>
            <a:ext cx="718820" cy="1905"/>
          </a:xfrm>
          <a:custGeom>
            <a:avLst/>
            <a:gdLst/>
            <a:ahLst/>
            <a:cxnLst/>
            <a:rect l="l" t="t" r="r" b="b"/>
            <a:pathLst>
              <a:path w="718820" h="1904">
                <a:moveTo>
                  <a:pt x="0" y="1778"/>
                </a:moveTo>
                <a:lnTo>
                  <a:pt x="718565" y="1778"/>
                </a:lnTo>
                <a:lnTo>
                  <a:pt x="718565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1007" y="3364229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01896" y="3362578"/>
            <a:ext cx="718820" cy="1905"/>
          </a:xfrm>
          <a:custGeom>
            <a:avLst/>
            <a:gdLst/>
            <a:ahLst/>
            <a:cxnLst/>
            <a:rect l="l" t="t" r="r" b="b"/>
            <a:pathLst>
              <a:path w="718820" h="1904">
                <a:moveTo>
                  <a:pt x="0" y="1778"/>
                </a:moveTo>
                <a:lnTo>
                  <a:pt x="718565" y="1778"/>
                </a:lnTo>
                <a:lnTo>
                  <a:pt x="718565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9572" y="3364229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01134" y="3351276"/>
            <a:ext cx="720090" cy="26034"/>
          </a:xfrm>
          <a:custGeom>
            <a:avLst/>
            <a:gdLst/>
            <a:ahLst/>
            <a:cxnLst/>
            <a:rect l="l" t="t" r="r" b="b"/>
            <a:pathLst>
              <a:path w="720089" h="26035">
                <a:moveTo>
                  <a:pt x="0" y="25908"/>
                </a:moveTo>
                <a:lnTo>
                  <a:pt x="720089" y="25908"/>
                </a:lnTo>
                <a:lnTo>
                  <a:pt x="720089" y="0"/>
                </a:lnTo>
                <a:lnTo>
                  <a:pt x="0" y="0"/>
                </a:lnTo>
                <a:lnTo>
                  <a:pt x="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40652" y="37710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152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1286" y="3363467"/>
            <a:ext cx="1905" cy="407670"/>
          </a:xfrm>
          <a:custGeom>
            <a:avLst/>
            <a:gdLst/>
            <a:ahLst/>
            <a:cxnLst/>
            <a:rect l="l" t="t" r="r" b="b"/>
            <a:pathLst>
              <a:path w="1904" h="407670">
                <a:moveTo>
                  <a:pt x="0" y="407542"/>
                </a:moveTo>
                <a:lnTo>
                  <a:pt x="1778" y="407542"/>
                </a:lnTo>
                <a:lnTo>
                  <a:pt x="1778" y="0"/>
                </a:lnTo>
                <a:lnTo>
                  <a:pt x="0" y="0"/>
                </a:lnTo>
                <a:lnTo>
                  <a:pt x="0" y="407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0652" y="3363467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152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39763" y="3363467"/>
            <a:ext cx="1905" cy="407670"/>
          </a:xfrm>
          <a:custGeom>
            <a:avLst/>
            <a:gdLst/>
            <a:ahLst/>
            <a:cxnLst/>
            <a:rect l="l" t="t" r="r" b="b"/>
            <a:pathLst>
              <a:path w="1904" h="407670">
                <a:moveTo>
                  <a:pt x="0" y="407542"/>
                </a:moveTo>
                <a:lnTo>
                  <a:pt x="1778" y="407542"/>
                </a:lnTo>
                <a:lnTo>
                  <a:pt x="1778" y="0"/>
                </a:lnTo>
                <a:lnTo>
                  <a:pt x="0" y="0"/>
                </a:lnTo>
                <a:lnTo>
                  <a:pt x="0" y="407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28459" y="3362705"/>
            <a:ext cx="26034" cy="409575"/>
          </a:xfrm>
          <a:custGeom>
            <a:avLst/>
            <a:gdLst/>
            <a:ahLst/>
            <a:cxnLst/>
            <a:rect l="l" t="t" r="r" b="b"/>
            <a:pathLst>
              <a:path w="26034" h="409575">
                <a:moveTo>
                  <a:pt x="0" y="409067"/>
                </a:moveTo>
                <a:lnTo>
                  <a:pt x="25907" y="409067"/>
                </a:lnTo>
                <a:lnTo>
                  <a:pt x="25907" y="0"/>
                </a:lnTo>
                <a:lnTo>
                  <a:pt x="0" y="0"/>
                </a:lnTo>
                <a:lnTo>
                  <a:pt x="0" y="409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56988" y="3770248"/>
            <a:ext cx="1883410" cy="0"/>
          </a:xfrm>
          <a:custGeom>
            <a:avLst/>
            <a:gdLst/>
            <a:ahLst/>
            <a:cxnLst/>
            <a:rect l="l" t="t" r="r" b="b"/>
            <a:pathLst>
              <a:path w="1883409">
                <a:moveTo>
                  <a:pt x="188328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0270" y="3756659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13588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56988" y="3756659"/>
            <a:ext cx="1883410" cy="0"/>
          </a:xfrm>
          <a:custGeom>
            <a:avLst/>
            <a:gdLst/>
            <a:ahLst/>
            <a:cxnLst/>
            <a:rect l="l" t="t" r="r" b="b"/>
            <a:pathLst>
              <a:path w="1883409">
                <a:moveTo>
                  <a:pt x="188328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56988" y="3756659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5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6226" y="3755897"/>
            <a:ext cx="1885314" cy="15240"/>
          </a:xfrm>
          <a:custGeom>
            <a:avLst/>
            <a:gdLst/>
            <a:ahLst/>
            <a:cxnLst/>
            <a:rect l="l" t="t" r="r" b="b"/>
            <a:pathLst>
              <a:path w="1885315" h="15239">
                <a:moveTo>
                  <a:pt x="1884806" y="15112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21935" y="3364229"/>
            <a:ext cx="78105" cy="396875"/>
          </a:xfrm>
          <a:custGeom>
            <a:avLst/>
            <a:gdLst/>
            <a:ahLst/>
            <a:cxnLst/>
            <a:rect l="l" t="t" r="r" b="b"/>
            <a:pathLst>
              <a:path w="78104" h="396875">
                <a:moveTo>
                  <a:pt x="51815" y="64770"/>
                </a:moveTo>
                <a:lnTo>
                  <a:pt x="25908" y="64770"/>
                </a:lnTo>
                <a:lnTo>
                  <a:pt x="25908" y="396494"/>
                </a:lnTo>
                <a:lnTo>
                  <a:pt x="51815" y="396494"/>
                </a:lnTo>
                <a:lnTo>
                  <a:pt x="51815" y="64770"/>
                </a:lnTo>
                <a:close/>
              </a:path>
              <a:path w="78104" h="3968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968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26235" y="4037353"/>
            <a:ext cx="5912485" cy="834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123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{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}</a:t>
            </a:r>
            <a:r>
              <a:rPr sz="2000" b="1" dirty="0">
                <a:latin typeface="Heiti SC"/>
                <a:cs typeface="Heiti SC"/>
              </a:rPr>
              <a:t>表示槽，后续变量</a:t>
            </a:r>
            <a:r>
              <a:rPr sz="2000" b="1" spc="-15" dirty="0">
                <a:latin typeface="Heiti SC"/>
                <a:cs typeface="Heiti SC"/>
              </a:rPr>
              <a:t>填</a:t>
            </a:r>
            <a:r>
              <a:rPr sz="2000" b="1" dirty="0">
                <a:latin typeface="Heiti SC"/>
                <a:cs typeface="Heiti SC"/>
              </a:rPr>
              <a:t>充到</a:t>
            </a:r>
            <a:r>
              <a:rPr sz="2000" b="1" spc="-15" dirty="0">
                <a:latin typeface="Heiti SC"/>
                <a:cs typeface="Heiti SC"/>
              </a:rPr>
              <a:t>槽</a:t>
            </a:r>
            <a:r>
              <a:rPr sz="2000" b="1" dirty="0">
                <a:latin typeface="Heiti SC"/>
                <a:cs typeface="Heiti SC"/>
              </a:rPr>
              <a:t>中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{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1DB41D"/>
                </a:solidFill>
                <a:latin typeface="Arial"/>
                <a:cs typeface="Arial"/>
              </a:rPr>
              <a:t>:.2f</a:t>
            </a:r>
            <a:r>
              <a:rPr sz="2000" b="1" spc="5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}</a:t>
            </a:r>
            <a:r>
              <a:rPr sz="2000" b="1" dirty="0">
                <a:latin typeface="Heiti SC"/>
                <a:cs typeface="Heiti SC"/>
              </a:rPr>
              <a:t>表示将变量</a:t>
            </a:r>
            <a:r>
              <a:rPr sz="2000" b="1" spc="-105" dirty="0">
                <a:latin typeface="Arial"/>
                <a:cs typeface="Arial"/>
              </a:rPr>
              <a:t>C</a:t>
            </a:r>
            <a:r>
              <a:rPr sz="2000" b="1" dirty="0">
                <a:latin typeface="Heiti SC"/>
                <a:cs typeface="Heiti SC"/>
              </a:rPr>
              <a:t>填充到这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位置</a:t>
            </a:r>
            <a:r>
              <a:rPr sz="2000" b="1" spc="-15" dirty="0">
                <a:latin typeface="Heiti SC"/>
                <a:cs typeface="Heiti SC"/>
              </a:rPr>
              <a:t>时</a:t>
            </a:r>
            <a:r>
              <a:rPr sz="2000" b="1" dirty="0">
                <a:latin typeface="Heiti SC"/>
                <a:cs typeface="Heiti SC"/>
              </a:rPr>
              <a:t>取小</a:t>
            </a:r>
            <a:r>
              <a:rPr sz="2000" b="1" spc="-15" dirty="0">
                <a:latin typeface="Heiti SC"/>
                <a:cs typeface="Heiti SC"/>
              </a:rPr>
              <a:t>数</a:t>
            </a:r>
            <a:r>
              <a:rPr sz="2000" b="1" dirty="0">
                <a:latin typeface="Heiti SC"/>
                <a:cs typeface="Heiti SC"/>
              </a:rPr>
              <a:t>点</a:t>
            </a:r>
            <a:r>
              <a:rPr sz="2000" b="1" spc="5" dirty="0">
                <a:latin typeface="Heiti SC"/>
                <a:cs typeface="Heiti SC"/>
              </a:rPr>
              <a:t>后</a:t>
            </a:r>
            <a:r>
              <a:rPr sz="2000" b="1" spc="120" dirty="0">
                <a:latin typeface="Arial"/>
                <a:cs typeface="Arial"/>
              </a:rPr>
              <a:t>2</a:t>
            </a:r>
            <a:r>
              <a:rPr sz="2000" b="1" dirty="0">
                <a:latin typeface="Heiti SC"/>
                <a:cs typeface="Heiti SC"/>
              </a:rPr>
              <a:t>位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输出函数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185" dirty="0"/>
              <a:t>print()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54607" y="1529831"/>
            <a:ext cx="5477510" cy="282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5746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以字符形式向控制台输出结果的函数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转换后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的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温度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{:</a:t>
            </a:r>
            <a:r>
              <a:rPr sz="2000" b="1" spc="355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2000" b="1" spc="175" dirty="0">
                <a:solidFill>
                  <a:srgbClr val="1DB41D"/>
                </a:solidFill>
                <a:latin typeface="FZLTZHB--B51-0"/>
                <a:cs typeface="FZLTZHB--B51-0"/>
              </a:rPr>
              <a:t>2f</a:t>
            </a:r>
            <a:r>
              <a:rPr sz="2000" b="1" spc="130" dirty="0">
                <a:solidFill>
                  <a:srgbClr val="1DB41D"/>
                </a:solidFill>
                <a:latin typeface="FZLTZHB--B51-0"/>
                <a:cs typeface="FZLTZHB--B51-0"/>
              </a:rPr>
              <a:t>}</a:t>
            </a:r>
            <a:r>
              <a:rPr sz="2000" b="1" spc="-135" dirty="0">
                <a:solidFill>
                  <a:srgbClr val="1DB41D"/>
                </a:solidFill>
                <a:latin typeface="FZLTZHB--B51-0"/>
                <a:cs typeface="FZLTZHB--B51-0"/>
              </a:rPr>
              <a:t>C"</a:t>
            </a:r>
            <a:r>
              <a:rPr sz="2000" b="1" spc="415" dirty="0">
                <a:latin typeface="FZLTZHB--B51-0"/>
                <a:cs typeface="FZLTZHB--B51-0"/>
              </a:rPr>
              <a:t>.</a:t>
            </a:r>
            <a:r>
              <a:rPr sz="2000" b="1" spc="145" dirty="0">
                <a:latin typeface="FZLTZHB--B51-0"/>
                <a:cs typeface="FZLTZHB--B51-0"/>
              </a:rPr>
              <a:t>fo</a:t>
            </a:r>
            <a:r>
              <a:rPr sz="2000" b="1" spc="114" dirty="0">
                <a:latin typeface="FZLTZHB--B51-0"/>
                <a:cs typeface="FZLTZHB--B51-0"/>
              </a:rPr>
              <a:t>r</a:t>
            </a:r>
            <a:r>
              <a:rPr sz="2000" b="1" spc="-315" dirty="0">
                <a:latin typeface="FZLTZHB--B51-0"/>
                <a:cs typeface="FZLTZHB--B51-0"/>
              </a:rPr>
              <a:t>ma</a:t>
            </a:r>
            <a:r>
              <a:rPr sz="2000" b="1" spc="-155" dirty="0">
                <a:latin typeface="FZLTZHB--B51-0"/>
                <a:cs typeface="FZLTZHB--B51-0"/>
              </a:rPr>
              <a:t>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550" dirty="0">
                <a:solidFill>
                  <a:srgbClr val="C00000"/>
                </a:solidFill>
                <a:latin typeface="FZLTZHB--B51-0"/>
                <a:cs typeface="FZLTZHB--B51-0"/>
              </a:rPr>
              <a:t>C</a:t>
            </a:r>
            <a:r>
              <a:rPr sz="2000" b="1" spc="300" dirty="0">
                <a:latin typeface="FZLTZHB--B51-0"/>
                <a:cs typeface="FZLTZHB--B51-0"/>
              </a:rPr>
              <a:t>))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1562735" algn="l"/>
              </a:tabLst>
            </a:pPr>
            <a:r>
              <a:rPr sz="2000" b="1" dirty="0">
                <a:latin typeface="Heiti SC"/>
                <a:cs typeface="Heiti SC"/>
              </a:rPr>
              <a:t>如果</a:t>
            </a:r>
            <a:r>
              <a:rPr sz="2000" b="1" spc="-550" dirty="0">
                <a:latin typeface="FZLTZHB--B51-0"/>
                <a:cs typeface="FZLTZHB--B51-0"/>
              </a:rPr>
              <a:t>C</a:t>
            </a:r>
            <a:r>
              <a:rPr sz="2000" b="1" dirty="0">
                <a:latin typeface="Heiti SC"/>
                <a:cs typeface="Heiti SC"/>
              </a:rPr>
              <a:t>的值是	</a:t>
            </a:r>
            <a:r>
              <a:rPr sz="2000" b="1" spc="-135" dirty="0">
                <a:latin typeface="FZLTZHB--B51-0"/>
                <a:cs typeface="FZLTZHB--B51-0"/>
              </a:rPr>
              <a:t>123.45678</a:t>
            </a:r>
            <a:r>
              <a:rPr sz="2000" b="1" spc="-155" dirty="0">
                <a:latin typeface="FZLTZHB--B51-0"/>
                <a:cs typeface="FZLTZHB--B51-0"/>
              </a:rPr>
              <a:t>9</a:t>
            </a:r>
            <a:r>
              <a:rPr sz="2000" b="1" dirty="0">
                <a:latin typeface="Heiti SC"/>
                <a:cs typeface="Heiti SC"/>
              </a:rPr>
              <a:t>，则</a:t>
            </a:r>
            <a:r>
              <a:rPr sz="2000" b="1" spc="-15" dirty="0">
                <a:latin typeface="Heiti SC"/>
                <a:cs typeface="Heiti SC"/>
              </a:rPr>
              <a:t>输</a:t>
            </a:r>
            <a:r>
              <a:rPr sz="2000" b="1" dirty="0">
                <a:latin typeface="Heiti SC"/>
                <a:cs typeface="Heiti SC"/>
              </a:rPr>
              <a:t>出结</a:t>
            </a:r>
            <a:r>
              <a:rPr sz="2000" b="1" spc="-15" dirty="0">
                <a:latin typeface="Heiti SC"/>
                <a:cs typeface="Heiti SC"/>
              </a:rPr>
              <a:t>果</a:t>
            </a:r>
            <a:r>
              <a:rPr sz="2000" b="1" dirty="0">
                <a:latin typeface="Heiti SC"/>
                <a:cs typeface="Heiti SC"/>
              </a:rPr>
              <a:t>为：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L="1457325">
              <a:lnSpc>
                <a:spcPct val="100000"/>
              </a:lnSpc>
              <a:spcBef>
                <a:spcPts val="1605"/>
              </a:spcBef>
            </a:pP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转换后的温度是</a:t>
            </a:r>
            <a:r>
              <a:rPr sz="2000" b="1" spc="-65" dirty="0">
                <a:solidFill>
                  <a:srgbClr val="FF0000"/>
                </a:solidFill>
                <a:latin typeface="FZLTZHB--B51-0"/>
                <a:cs typeface="FZLTZHB--B51-0"/>
              </a:rPr>
              <a:t>123.4</a:t>
            </a:r>
            <a:r>
              <a:rPr sz="2000" b="1" spc="-80" dirty="0">
                <a:solidFill>
                  <a:srgbClr val="FF0000"/>
                </a:solidFill>
                <a:latin typeface="FZLTZHB--B51-0"/>
                <a:cs typeface="FZLTZHB--B51-0"/>
              </a:rPr>
              <a:t>5</a:t>
            </a:r>
            <a:r>
              <a:rPr sz="2000" b="1" spc="-550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endParaRPr sz="2000" dirty="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765" y="1035226"/>
            <a:ext cx="6979920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235">
              <a:lnSpc>
                <a:spcPct val="100000"/>
              </a:lnSpc>
              <a:tabLst>
                <a:tab pos="1346200" algn="l"/>
                <a:tab pos="1626235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229235">
              <a:lnSpc>
                <a:spcPct val="100000"/>
              </a:lnSpc>
              <a:spcBef>
                <a:spcPts val="480"/>
              </a:spcBef>
              <a:tabLst>
                <a:tab pos="2325370" algn="l"/>
                <a:tab pos="35820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788670">
              <a:lnSpc>
                <a:spcPct val="100000"/>
              </a:lnSpc>
              <a:spcBef>
                <a:spcPts val="480"/>
              </a:spcBef>
              <a:tabLst>
                <a:tab pos="1068705" algn="l"/>
                <a:tab pos="1348105" algn="l"/>
                <a:tab pos="4280535" algn="l"/>
                <a:tab pos="4561205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90" dirty="0">
                <a:latin typeface="FZLTZHB--B51-0"/>
                <a:cs typeface="FZLTZHB--B51-0"/>
              </a:rPr>
              <a:t>0: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788670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229235">
              <a:lnSpc>
                <a:spcPct val="100000"/>
              </a:lnSpc>
              <a:spcBef>
                <a:spcPts val="480"/>
              </a:spcBef>
              <a:tabLst>
                <a:tab pos="2605405" algn="l"/>
                <a:tab pos="386207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788670">
              <a:lnSpc>
                <a:spcPct val="100000"/>
              </a:lnSpc>
              <a:spcBef>
                <a:spcPts val="480"/>
              </a:spcBef>
              <a:tabLst>
                <a:tab pos="1068705" algn="l"/>
                <a:tab pos="1348105" algn="l"/>
                <a:tab pos="4699635" algn="l"/>
                <a:tab pos="4978400" algn="l"/>
              </a:tabLst>
            </a:pP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78867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229235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2700" indent="775970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v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al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：去掉参数最外侧引号并执行余下语句的函数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6303" y="1529831"/>
            <a:ext cx="6943090" cy="1732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5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去掉参数最外侧引号并执行余下语句的函数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" dirty="0">
                <a:latin typeface="Arial"/>
                <a:cs typeface="Arial"/>
              </a:rPr>
              <a:t>v</a:t>
            </a:r>
            <a:r>
              <a:rPr sz="2400" b="1" spc="45" dirty="0">
                <a:latin typeface="Arial"/>
                <a:cs typeface="Arial"/>
              </a:rPr>
              <a:t>al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函数的基本使用格式：</a:t>
            </a:r>
            <a:endParaRPr sz="2400">
              <a:latin typeface="Heiti SC"/>
              <a:cs typeface="Heiti SC"/>
            </a:endParaRPr>
          </a:p>
          <a:p>
            <a:pPr marL="2108200">
              <a:lnSpc>
                <a:spcPct val="100000"/>
              </a:lnSpc>
              <a:spcBef>
                <a:spcPts val="2055"/>
              </a:spcBef>
            </a:pP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75" dirty="0">
                <a:latin typeface="FZLTZHB--B51-0"/>
                <a:cs typeface="FZLTZHB--B51-0"/>
              </a:rPr>
              <a:t>&lt;</a:t>
            </a:r>
            <a:r>
              <a:rPr sz="2000" b="1" dirty="0">
                <a:latin typeface="Heiti SC"/>
                <a:cs typeface="Heiti SC"/>
              </a:rPr>
              <a:t>字符串或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符串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dirty="0">
                <a:latin typeface="Heiti SC"/>
                <a:cs typeface="Heiti SC"/>
              </a:rPr>
              <a:t>量</a:t>
            </a:r>
            <a:r>
              <a:rPr sz="2000" b="1" spc="-270" dirty="0">
                <a:latin typeface="FZLTZHB--B51-0"/>
                <a:cs typeface="FZLTZHB--B51-0"/>
              </a:rPr>
              <a:t>&gt;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评估函数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65" dirty="0"/>
              <a:t>e</a:t>
            </a:r>
            <a:r>
              <a:rPr spc="-5" dirty="0"/>
              <a:t>v</a:t>
            </a:r>
            <a:r>
              <a:rPr spc="80" dirty="0"/>
              <a:t>al</a:t>
            </a:r>
            <a:r>
              <a:rPr spc="-5" dirty="0"/>
              <a:t>()</a:t>
            </a:r>
          </a:p>
        </p:txBody>
      </p:sp>
      <p:sp>
        <p:nvSpPr>
          <p:cNvPr id="7" name="object 7"/>
          <p:cNvSpPr/>
          <p:nvPr/>
        </p:nvSpPr>
        <p:spPr>
          <a:xfrm>
            <a:off x="4751832" y="3595115"/>
            <a:ext cx="3857625" cy="1214755"/>
          </a:xfrm>
          <a:custGeom>
            <a:avLst/>
            <a:gdLst/>
            <a:ahLst/>
            <a:cxnLst/>
            <a:rect l="l" t="t" r="r" b="b"/>
            <a:pathLst>
              <a:path w="3857625" h="1214754">
                <a:moveTo>
                  <a:pt x="0" y="1214628"/>
                </a:moveTo>
                <a:lnTo>
                  <a:pt x="3857244" y="1214628"/>
                </a:lnTo>
                <a:lnTo>
                  <a:pt x="3857244" y="0"/>
                </a:lnTo>
                <a:lnTo>
                  <a:pt x="0" y="0"/>
                </a:lnTo>
                <a:lnTo>
                  <a:pt x="0" y="121462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31207" y="3544528"/>
            <a:ext cx="36588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135" dirty="0">
                <a:solidFill>
                  <a:srgbClr val="1DB41D"/>
                </a:solidFill>
                <a:latin typeface="FZLTZHB--B51-0"/>
                <a:cs typeface="FZLTZHB--B51-0"/>
              </a:rPr>
              <a:t>1+2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60" dirty="0">
                <a:solidFill>
                  <a:srgbClr val="000FFF"/>
                </a:solidFill>
                <a:latin typeface="FZLTZHB--B51-0"/>
                <a:cs typeface="FZLTZHB--B51-0"/>
              </a:rPr>
              <a:t>'1+</a:t>
            </a:r>
            <a:r>
              <a:rPr sz="2000" b="1" spc="70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r>
              <a:rPr sz="2000" b="1" spc="665" dirty="0">
                <a:solidFill>
                  <a:srgbClr val="000FFF"/>
                </a:solidFill>
                <a:latin typeface="FZLTZHB--B51-0"/>
                <a:cs typeface="FZLTZHB--B51-0"/>
              </a:rPr>
              <a:t>'</a:t>
            </a:r>
            <a:endParaRPr sz="2000" dirty="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p</a:t>
            </a:r>
            <a:r>
              <a:rPr sz="20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rint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605" dirty="0">
                <a:solidFill>
                  <a:srgbClr val="1DB41D"/>
                </a:solidFill>
                <a:latin typeface="FZLTZHB--B51-0"/>
                <a:cs typeface="FZLTZHB--B51-0"/>
              </a:rPr>
              <a:t>H</a:t>
            </a:r>
            <a:r>
              <a:rPr sz="2000" b="1" spc="360" dirty="0">
                <a:solidFill>
                  <a:srgbClr val="1DB41D"/>
                </a:solidFill>
                <a:latin typeface="FZLTZHB--B51-0"/>
                <a:cs typeface="FZLTZHB--B51-0"/>
              </a:rPr>
              <a:t>el</a:t>
            </a:r>
            <a:r>
              <a:rPr sz="2000" b="1" spc="195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84" dirty="0">
                <a:solidFill>
                  <a:srgbClr val="1DB41D"/>
                </a:solidFill>
                <a:latin typeface="FZLTZHB--B51-0"/>
                <a:cs typeface="FZLTZHB--B51-0"/>
              </a:rPr>
              <a:t>)'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spc="215" dirty="0">
                <a:latin typeface="FZLTZHB--B51-0"/>
                <a:cs typeface="FZLTZHB--B51-0"/>
              </a:rPr>
              <a:t> </a:t>
            </a:r>
            <a:r>
              <a:rPr sz="2000" b="1" spc="20" dirty="0">
                <a:solidFill>
                  <a:srgbClr val="000FFF"/>
                </a:solidFill>
                <a:latin typeface="FZLTZHB--B51-0"/>
                <a:cs typeface="FZLTZHB--B51-0"/>
              </a:rPr>
              <a:t>Hello</a:t>
            </a:r>
            <a:endParaRPr sz="2000" dirty="0">
              <a:latin typeface="FZLTZHB--B51-0"/>
              <a:cs typeface="FZLTZHB--B51-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1975" y="3595115"/>
            <a:ext cx="2809240" cy="1353820"/>
          </a:xfrm>
          <a:custGeom>
            <a:avLst/>
            <a:gdLst/>
            <a:ahLst/>
            <a:cxnLst/>
            <a:rect l="l" t="t" r="r" b="b"/>
            <a:pathLst>
              <a:path w="2809240" h="1353820">
                <a:moveTo>
                  <a:pt x="0" y="1353312"/>
                </a:moveTo>
                <a:lnTo>
                  <a:pt x="2808731" y="1353312"/>
                </a:lnTo>
                <a:lnTo>
                  <a:pt x="2808731" y="0"/>
                </a:lnTo>
                <a:lnTo>
                  <a:pt x="0" y="0"/>
                </a:lnTo>
                <a:lnTo>
                  <a:pt x="0" y="1353312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10716" y="3613263"/>
            <a:ext cx="2122805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1500" algn="l"/>
              </a:tabLst>
            </a:pPr>
            <a:r>
              <a:rPr sz="2000" b="1" spc="-265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55" dirty="0">
                <a:solidFill>
                  <a:srgbClr val="000FFF"/>
                </a:solidFill>
                <a:latin typeface="FZLTZHB--B51-0"/>
                <a:cs typeface="FZLTZHB--B51-0"/>
              </a:rPr>
              <a:t>1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+2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3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评估函数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65" dirty="0"/>
              <a:t>e</a:t>
            </a:r>
            <a:r>
              <a:rPr spc="-5" dirty="0"/>
              <a:t>v</a:t>
            </a:r>
            <a:r>
              <a:rPr spc="80" dirty="0"/>
              <a:t>al</a:t>
            </a:r>
            <a:r>
              <a:rPr spc="-5" dirty="0"/>
              <a:t>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72208" y="1529831"/>
            <a:ext cx="5816600" cy="289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225" indent="-16611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去掉参数最外侧引号并执行余下语句的函数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85420" algn="ctr">
              <a:lnSpc>
                <a:spcPct val="100000"/>
              </a:lnSpc>
              <a:spcBef>
                <a:spcPts val="2150"/>
              </a:spcBef>
            </a:pP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</a:t>
            </a:r>
            <a:r>
              <a:rPr sz="2000" b="1" spc="-10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85" dirty="0">
                <a:latin typeface="FZLTZHB--B51-0"/>
                <a:cs typeface="FZLTZHB--B51-0"/>
              </a:rPr>
              <a:t>(T</a:t>
            </a:r>
            <a:r>
              <a:rPr sz="2000" b="1" spc="-110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220" dirty="0">
                <a:latin typeface="FZLTZHB--B51-0"/>
                <a:cs typeface="FZLTZHB--B51-0"/>
              </a:rPr>
              <a:t>r[0</a:t>
            </a:r>
            <a:r>
              <a:rPr sz="2000" b="1" spc="150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70" dirty="0">
                <a:latin typeface="FZLTZHB--B51-0"/>
                <a:cs typeface="FZLTZHB--B51-0"/>
              </a:rPr>
              <a:t>1</a:t>
            </a:r>
            <a:r>
              <a:rPr sz="2000" b="1" spc="17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471170">
              <a:lnSpc>
                <a:spcPct val="100000"/>
              </a:lnSpc>
              <a:spcBef>
                <a:spcPts val="1764"/>
              </a:spcBef>
            </a:pPr>
            <a:r>
              <a:rPr sz="2000" b="1" dirty="0">
                <a:latin typeface="Heiti SC"/>
                <a:cs typeface="Heiti SC"/>
              </a:rPr>
              <a:t>如果</a:t>
            </a:r>
            <a:r>
              <a:rPr sz="2000" b="1" spc="-155" dirty="0">
                <a:latin typeface="FZLTZHB--B51-0"/>
                <a:cs typeface="FZLTZHB--B51-0"/>
              </a:rPr>
              <a:t>TempStr[</a:t>
            </a:r>
            <a:r>
              <a:rPr sz="2000" b="1" spc="-175" dirty="0">
                <a:latin typeface="FZLTZHB--B51-0"/>
                <a:cs typeface="FZLTZHB--B51-0"/>
              </a:rPr>
              <a:t>0</a:t>
            </a:r>
            <a:r>
              <a:rPr sz="2000" b="1" spc="430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Heiti SC"/>
                <a:cs typeface="Heiti SC"/>
              </a:rPr>
              <a:t>值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70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000" b="1" spc="-95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.3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，输</a:t>
            </a:r>
            <a:r>
              <a:rPr sz="2000" b="1" spc="-15" dirty="0">
                <a:latin typeface="Heiti SC"/>
                <a:cs typeface="Heiti SC"/>
              </a:rPr>
              <a:t>出</a:t>
            </a:r>
            <a:r>
              <a:rPr sz="2000" b="1" dirty="0">
                <a:latin typeface="Heiti SC"/>
                <a:cs typeface="Heiti SC"/>
              </a:rPr>
              <a:t>是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050">
              <a:latin typeface="Times New Roman"/>
              <a:cs typeface="Times New Roman"/>
            </a:endParaRPr>
          </a:p>
          <a:p>
            <a:pPr marL="118745" algn="ctr">
              <a:lnSpc>
                <a:spcPct val="100000"/>
              </a:lnSpc>
            </a:pPr>
            <a:r>
              <a:rPr sz="2400" b="1" spc="125" dirty="0">
                <a:latin typeface="FZLTZHB--B51-0"/>
                <a:cs typeface="FZLTZHB--B51-0"/>
              </a:rPr>
              <a:t>12</a:t>
            </a:r>
            <a:r>
              <a:rPr sz="2400" b="1" spc="75" dirty="0">
                <a:latin typeface="FZLTZHB--B51-0"/>
                <a:cs typeface="FZLTZHB--B51-0"/>
              </a:rPr>
              <a:t>.</a:t>
            </a:r>
            <a:r>
              <a:rPr sz="2400" b="1" spc="-265" dirty="0">
                <a:latin typeface="FZLTZHB--B51-0"/>
                <a:cs typeface="FZLTZHB--B51-0"/>
              </a:rPr>
              <a:t>3</a:t>
            </a:r>
            <a:endParaRPr sz="24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38452" y="1035226"/>
            <a:ext cx="6000750" cy="380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90" dirty="0">
                <a:latin typeface="FZLTZHB--B51-0"/>
                <a:cs typeface="FZLTZHB--B51-0"/>
              </a:rPr>
              <a:t>0: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90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85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5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750">
              <a:latin typeface="Times New Roman"/>
              <a:cs typeface="Times New Roman"/>
            </a:endParaRPr>
          </a:p>
          <a:p>
            <a:pPr marL="466090" algn="ctr">
              <a:lnSpc>
                <a:spcPts val="2875"/>
              </a:lnSpc>
              <a:tabLst>
                <a:tab pos="1790700" algn="l"/>
                <a:tab pos="3046095" algn="l"/>
              </a:tabLst>
            </a:pP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nput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int()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v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al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50694" y="2303830"/>
            <a:ext cx="464375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温度转</a:t>
            </a:r>
            <a:r>
              <a:rPr sz="4000" spc="-10" dirty="0">
                <a:latin typeface="Arial Unicode MS"/>
                <a:cs typeface="Arial Unicode MS"/>
              </a:rPr>
              <a:t>换</a:t>
            </a: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代码分析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000750" cy="3822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4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90" dirty="0">
                <a:latin typeface="FZLTZHB--B51-0"/>
                <a:cs typeface="FZLTZHB--B51-0"/>
              </a:rPr>
              <a:t>0: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3</a:t>
            </a:r>
            <a:r>
              <a:rPr sz="2000" b="1" spc="-215" dirty="0">
                <a:latin typeface="FZLTZHB--B51-0"/>
                <a:cs typeface="FZLTZHB--B51-0"/>
              </a:rPr>
              <a:t>2</a:t>
            </a:r>
            <a:r>
              <a:rPr sz="2000" b="1" spc="204" dirty="0"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49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85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315" dirty="0">
                <a:latin typeface="FZLTZHB--B51-0"/>
                <a:cs typeface="FZLTZHB--B51-0"/>
              </a:rPr>
              <a:t>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55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90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85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5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245870" indent="-6737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750">
              <a:latin typeface="Times New Roman"/>
              <a:cs typeface="Times New Roman"/>
            </a:endParaRPr>
          </a:p>
          <a:p>
            <a:pPr marL="467995" algn="ctr">
              <a:lnSpc>
                <a:spcPct val="100000"/>
              </a:lnSpc>
            </a:pP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"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温度转换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"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实例代码逐行分析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7888" y="1654681"/>
            <a:ext cx="604774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缩进、注释、命名、变量、保留字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数据类型、字符串、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dirty="0">
                <a:latin typeface="Heiti SC"/>
                <a:cs typeface="Heiti SC"/>
              </a:rPr>
              <a:t>整数、浮点数、列表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赋值语句、分支语句、函数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latin typeface="Arial"/>
                <a:cs typeface="Arial"/>
              </a:rPr>
              <a:t>inp</a:t>
            </a:r>
            <a:r>
              <a:rPr sz="2400" b="1" spc="10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t()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" dirty="0">
                <a:latin typeface="Arial"/>
                <a:cs typeface="Arial"/>
              </a:rPr>
              <a:t>v</a:t>
            </a:r>
            <a:r>
              <a:rPr sz="2400" b="1" spc="45" dirty="0">
                <a:latin typeface="Arial"/>
                <a:cs typeface="Arial"/>
              </a:rPr>
              <a:t>al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格式化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6577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0" dirty="0"/>
              <a:t>Pyth</a:t>
            </a:r>
            <a:r>
              <a:rPr sz="3200" spc="225" dirty="0"/>
              <a:t>o</a:t>
            </a:r>
            <a:r>
              <a:rPr sz="3200" spc="229" dirty="0"/>
              <a:t>n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22322" y="1996859"/>
            <a:ext cx="450278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程序设计基本方法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6266" y="1996859"/>
            <a:ext cx="387413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第</a:t>
            </a:r>
            <a:r>
              <a:rPr sz="4400" spc="130" dirty="0">
                <a:latin typeface="Arial"/>
                <a:cs typeface="Arial"/>
              </a:rPr>
              <a:t>1</a:t>
            </a:r>
            <a:r>
              <a:rPr sz="4400" dirty="0">
                <a:latin typeface="Arial Unicode MS"/>
                <a:cs typeface="Arial Unicode MS"/>
              </a:rPr>
              <a:t>章</a:t>
            </a:r>
            <a:r>
              <a:rPr sz="4400" spc="60" dirty="0">
                <a:latin typeface="Arial Unicode MS"/>
                <a:cs typeface="Arial Unicode MS"/>
              </a:rPr>
              <a:t> </a:t>
            </a:r>
            <a:r>
              <a:rPr sz="4400" dirty="0">
                <a:latin typeface="Arial Unicode MS"/>
                <a:cs typeface="Arial Unicode MS"/>
              </a:rPr>
              <a:t>课程导学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28104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程序设计基本方法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2239" y="1715886"/>
            <a:ext cx="2992755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计算机与程序设计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编译和解释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程序的基本编写方法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29585" y="2303830"/>
            <a:ext cx="4088129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计算机与程序设计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计算机的概念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2860" y="1601840"/>
            <a:ext cx="7522209" cy="292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19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计算机是根据指令操作数据的设备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功能性</a:t>
            </a:r>
            <a:endParaRPr sz="2400">
              <a:latin typeface="Heiti SC"/>
              <a:cs typeface="Heiti SC"/>
            </a:endParaRPr>
          </a:p>
          <a:p>
            <a:pPr marL="64643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对数据的操作，表现为</a:t>
            </a:r>
            <a:r>
              <a:rPr sz="2000" b="1" spc="-15" dirty="0">
                <a:latin typeface="Heiti SC"/>
                <a:cs typeface="Heiti SC"/>
              </a:rPr>
              <a:t>数</a:t>
            </a:r>
            <a:r>
              <a:rPr sz="2000" b="1" dirty="0">
                <a:latin typeface="Heiti SC"/>
                <a:cs typeface="Heiti SC"/>
              </a:rPr>
              <a:t>据计</a:t>
            </a:r>
            <a:r>
              <a:rPr sz="2000" b="1" spc="-15" dirty="0">
                <a:latin typeface="Heiti SC"/>
                <a:cs typeface="Heiti SC"/>
              </a:rPr>
              <a:t>算</a:t>
            </a:r>
            <a:r>
              <a:rPr sz="2000" b="1" dirty="0">
                <a:latin typeface="Heiti SC"/>
                <a:cs typeface="Heiti SC"/>
              </a:rPr>
              <a:t>、输</a:t>
            </a:r>
            <a:r>
              <a:rPr sz="2000" b="1" spc="-15" dirty="0">
                <a:latin typeface="Heiti SC"/>
                <a:cs typeface="Heiti SC"/>
              </a:rPr>
              <a:t>入</a:t>
            </a:r>
            <a:r>
              <a:rPr sz="2000" b="1" dirty="0">
                <a:latin typeface="Heiti SC"/>
                <a:cs typeface="Heiti SC"/>
              </a:rPr>
              <a:t>输出</a:t>
            </a:r>
            <a:r>
              <a:rPr sz="2000" b="1" spc="-15" dirty="0">
                <a:latin typeface="Heiti SC"/>
                <a:cs typeface="Heiti SC"/>
              </a:rPr>
              <a:t>处</a:t>
            </a:r>
            <a:r>
              <a:rPr sz="2000" b="1" dirty="0">
                <a:latin typeface="Heiti SC"/>
                <a:cs typeface="Heiti SC"/>
              </a:rPr>
              <a:t>理和</a:t>
            </a:r>
            <a:r>
              <a:rPr sz="2000" b="1" spc="-15" dirty="0">
                <a:latin typeface="Heiti SC"/>
                <a:cs typeface="Heiti SC"/>
              </a:rPr>
              <a:t>结</a:t>
            </a:r>
            <a:r>
              <a:rPr sz="2000" b="1" dirty="0">
                <a:latin typeface="Heiti SC"/>
                <a:cs typeface="Heiti SC"/>
              </a:rPr>
              <a:t>果存</a:t>
            </a:r>
            <a:r>
              <a:rPr sz="2000" b="1" spc="-15" dirty="0">
                <a:latin typeface="Heiti SC"/>
                <a:cs typeface="Heiti SC"/>
              </a:rPr>
              <a:t>储</a:t>
            </a:r>
            <a:r>
              <a:rPr sz="2000" b="1" dirty="0">
                <a:latin typeface="Heiti SC"/>
                <a:cs typeface="Heiti SC"/>
              </a:rPr>
              <a:t>等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可编程性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35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根据一系列指令自动地</a:t>
            </a:r>
            <a:r>
              <a:rPr sz="2000" b="1" spc="-1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可预</a:t>
            </a:r>
            <a:r>
              <a:rPr sz="2000" b="1" spc="-15" dirty="0">
                <a:latin typeface="Heiti SC"/>
                <a:cs typeface="Heiti SC"/>
              </a:rPr>
              <a:t>测</a:t>
            </a:r>
            <a:r>
              <a:rPr sz="2000" b="1" dirty="0">
                <a:latin typeface="Heiti SC"/>
                <a:cs typeface="Heiti SC"/>
              </a:rPr>
              <a:t>地、</a:t>
            </a:r>
            <a:r>
              <a:rPr sz="2000" b="1" spc="-15" dirty="0">
                <a:latin typeface="Heiti SC"/>
                <a:cs typeface="Heiti SC"/>
              </a:rPr>
              <a:t>准</a:t>
            </a:r>
            <a:r>
              <a:rPr sz="2000" b="1" dirty="0">
                <a:latin typeface="Heiti SC"/>
                <a:cs typeface="Heiti SC"/>
              </a:rPr>
              <a:t>确地</a:t>
            </a:r>
            <a:r>
              <a:rPr sz="2000" b="1" spc="-15" dirty="0">
                <a:latin typeface="Heiti SC"/>
                <a:cs typeface="Heiti SC"/>
              </a:rPr>
              <a:t>完</a:t>
            </a:r>
            <a:r>
              <a:rPr sz="2000" b="1" dirty="0">
                <a:latin typeface="Heiti SC"/>
                <a:cs typeface="Heiti SC"/>
              </a:rPr>
              <a:t>成操</a:t>
            </a:r>
            <a:r>
              <a:rPr sz="2000" b="1" spc="-15" dirty="0">
                <a:latin typeface="Heiti SC"/>
                <a:cs typeface="Heiti SC"/>
              </a:rPr>
              <a:t>作</a:t>
            </a:r>
            <a:r>
              <a:rPr sz="2000" b="1" dirty="0">
                <a:latin typeface="Heiti SC"/>
                <a:cs typeface="Heiti SC"/>
              </a:rPr>
              <a:t>者的</a:t>
            </a:r>
            <a:r>
              <a:rPr sz="2000" b="1" spc="-15" dirty="0">
                <a:latin typeface="Heiti SC"/>
                <a:cs typeface="Heiti SC"/>
              </a:rPr>
              <a:t>意</a:t>
            </a:r>
            <a:r>
              <a:rPr sz="2000" b="1" dirty="0">
                <a:latin typeface="Heiti SC"/>
                <a:cs typeface="Heiti SC"/>
              </a:rPr>
              <a:t>图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计算机的发展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2860" y="1601840"/>
            <a:ext cx="7258684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计算机的发展参照摩尔定律，表现为指数方式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计算机硬件所依赖的集成电路规模参照摩尔定律发展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计算机运行速度因此也接近几何级数快速增长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计算机高效支撑的各类运算功能不断丰富发展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894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摩尔定律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Mo</a:t>
            </a:r>
            <a:r>
              <a:rPr b="1" spc="0" dirty="0">
                <a:latin typeface="Times New Roman"/>
                <a:cs typeface="Times New Roman"/>
              </a:rPr>
              <a:t>o</a:t>
            </a:r>
            <a:r>
              <a:rPr b="1" spc="-75" dirty="0">
                <a:latin typeface="Times New Roman"/>
                <a:cs typeface="Times New Roman"/>
              </a:rPr>
              <a:t>r</a:t>
            </a:r>
            <a:r>
              <a:rPr b="1" spc="-5" dirty="0">
                <a:latin typeface="Times New Roman"/>
                <a:cs typeface="Times New Roman"/>
              </a:rPr>
              <a:t>e</a:t>
            </a:r>
            <a:r>
              <a:rPr b="1" spc="-145" dirty="0">
                <a:latin typeface="Times New Roman"/>
                <a:cs typeface="Times New Roman"/>
              </a:rPr>
              <a:t>’</a:t>
            </a:r>
            <a:r>
              <a:rPr b="1" spc="-5" dirty="0">
                <a:latin typeface="Times New Roman"/>
                <a:cs typeface="Times New Roman"/>
              </a:rPr>
              <a:t>s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Law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8248" y="1601840"/>
            <a:ext cx="8110855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652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计算机发展历史上最重要的预测法则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latin typeface="Arial"/>
                <a:cs typeface="Arial"/>
              </a:rPr>
              <a:t>Int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spc="35" dirty="0">
                <a:latin typeface="Arial"/>
                <a:cs typeface="Arial"/>
              </a:rPr>
              <a:t>l</a:t>
            </a:r>
            <a:r>
              <a:rPr sz="2400" b="1" dirty="0">
                <a:latin typeface="Heiti SC"/>
                <a:cs typeface="Heiti SC"/>
              </a:rPr>
              <a:t>公司创始人之一戈</a:t>
            </a:r>
            <a:r>
              <a:rPr sz="2400" b="1" spc="5" dirty="0">
                <a:latin typeface="Heiti SC"/>
                <a:cs typeface="Heiti SC"/>
              </a:rPr>
              <a:t>登</a:t>
            </a:r>
            <a:r>
              <a:rPr sz="2400" b="1" spc="-1350" dirty="0">
                <a:latin typeface="Heiti SC"/>
                <a:cs typeface="Heiti SC"/>
              </a:rPr>
              <a:t>·</a:t>
            </a:r>
            <a:r>
              <a:rPr sz="2400" b="1" dirty="0">
                <a:latin typeface="Heiti SC"/>
                <a:cs typeface="Heiti SC"/>
              </a:rPr>
              <a:t>摩尔在</a:t>
            </a:r>
            <a:r>
              <a:rPr sz="2400" b="1" spc="140" dirty="0">
                <a:latin typeface="Arial"/>
                <a:cs typeface="Arial"/>
              </a:rPr>
              <a:t>1965</a:t>
            </a:r>
            <a:r>
              <a:rPr sz="2400" b="1" dirty="0">
                <a:latin typeface="Heiti SC"/>
                <a:cs typeface="Heiti SC"/>
              </a:rPr>
              <a:t>年提出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单位面积集成电路上可容纳晶体管的数量约每两年翻一番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CP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125" dirty="0">
                <a:latin typeface="Arial"/>
                <a:cs typeface="Arial"/>
              </a:rPr>
              <a:t>/GP</a:t>
            </a:r>
            <a:r>
              <a:rPr sz="2400" b="1" spc="145" dirty="0">
                <a:latin typeface="Arial"/>
                <a:cs typeface="Arial"/>
              </a:rPr>
              <a:t>U</a:t>
            </a:r>
            <a:r>
              <a:rPr sz="2400" b="1" dirty="0">
                <a:latin typeface="Heiti SC"/>
                <a:cs typeface="Heiti SC"/>
              </a:rPr>
              <a:t>、内存、硬盘、电子产品价格等都遵循摩尔定律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3088" y="0"/>
            <a:ext cx="8545068" cy="5143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50339" y="295578"/>
            <a:ext cx="426275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集成电路晶体管数量实测</a:t>
            </a:r>
            <a:r>
              <a:rPr sz="2000" b="1" spc="5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197</a:t>
            </a:r>
            <a:r>
              <a:rPr sz="2000" b="1" spc="114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000" b="1" spc="204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2016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2738" y="4373117"/>
            <a:ext cx="504825" cy="143510"/>
          </a:xfrm>
          <a:custGeom>
            <a:avLst/>
            <a:gdLst/>
            <a:ahLst/>
            <a:cxnLst/>
            <a:rect l="l" t="t" r="r" b="b"/>
            <a:pathLst>
              <a:path w="504825" h="143510">
                <a:moveTo>
                  <a:pt x="0" y="143256"/>
                </a:moveTo>
                <a:lnTo>
                  <a:pt x="504444" y="143256"/>
                </a:lnTo>
                <a:lnTo>
                  <a:pt x="504444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ln w="25908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68361" y="302513"/>
            <a:ext cx="1065530" cy="154305"/>
          </a:xfrm>
          <a:custGeom>
            <a:avLst/>
            <a:gdLst/>
            <a:ahLst/>
            <a:cxnLst/>
            <a:rect l="l" t="t" r="r" b="b"/>
            <a:pathLst>
              <a:path w="1065529" h="154304">
                <a:moveTo>
                  <a:pt x="0" y="153924"/>
                </a:moveTo>
                <a:lnTo>
                  <a:pt x="1065276" y="153924"/>
                </a:lnTo>
                <a:lnTo>
                  <a:pt x="1065276" y="0"/>
                </a:lnTo>
                <a:lnTo>
                  <a:pt x="0" y="0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56433" y="2588769"/>
            <a:ext cx="6518275" cy="199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9350">
              <a:lnSpc>
                <a:spcPct val="100000"/>
              </a:lnSpc>
            </a:pP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1971</a:t>
            </a:r>
            <a:r>
              <a:rPr sz="1800" b="1" spc="17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2015</a:t>
            </a:r>
            <a:r>
              <a:rPr sz="1800" b="1" spc="-5" dirty="0">
                <a:solidFill>
                  <a:srgbClr val="006FC0"/>
                </a:solidFill>
                <a:latin typeface="Heiti SC"/>
                <a:cs typeface="Heiti SC"/>
              </a:rPr>
              <a:t>：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44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年</a:t>
            </a:r>
            <a:endParaRPr sz="1800">
              <a:latin typeface="Heiti SC"/>
              <a:cs typeface="Heiti SC"/>
            </a:endParaRPr>
          </a:p>
          <a:p>
            <a:pPr marL="3689350" marR="203200">
              <a:lnSpc>
                <a:spcPct val="15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理论上：约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1800" b="1" spc="104" baseline="25462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1800" b="1" spc="112" baseline="25462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，四百万倍 实际上：四百三十五万倍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794000" algn="ctr">
              <a:lnSpc>
                <a:spcPct val="100000"/>
              </a:lnSpc>
              <a:spcBef>
                <a:spcPts val="1175"/>
              </a:spcBef>
            </a:pP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32</a:t>
            </a:r>
            <a:r>
              <a:rPr sz="1400" b="1" spc="140" dirty="0">
                <a:solidFill>
                  <a:srgbClr val="D98430"/>
                </a:solidFill>
                <a:latin typeface="Arial"/>
                <a:cs typeface="Arial"/>
              </a:rPr>
              <a:t>-</a:t>
            </a:r>
            <a:r>
              <a:rPr sz="1400" b="1" spc="-60" dirty="0">
                <a:solidFill>
                  <a:srgbClr val="D98430"/>
                </a:solidFill>
                <a:latin typeface="Arial"/>
                <a:cs typeface="Arial"/>
              </a:rPr>
              <a:t>c</a:t>
            </a:r>
            <a:r>
              <a:rPr sz="1400" b="1" spc="45" dirty="0">
                <a:solidFill>
                  <a:srgbClr val="D98430"/>
                </a:solidFill>
                <a:latin typeface="Arial"/>
                <a:cs typeface="Arial"/>
              </a:rPr>
              <a:t>or</a:t>
            </a:r>
            <a:r>
              <a:rPr sz="1400" b="1" spc="55" dirty="0">
                <a:solidFill>
                  <a:srgbClr val="D98430"/>
                </a:solidFill>
                <a:latin typeface="Arial"/>
                <a:cs typeface="Arial"/>
              </a:rPr>
              <a:t>e</a:t>
            </a:r>
            <a:r>
              <a:rPr sz="1400" b="1" spc="15" dirty="0">
                <a:solidFill>
                  <a:srgbClr val="D9843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D98430"/>
                </a:solidFill>
                <a:latin typeface="Arial"/>
                <a:cs typeface="Arial"/>
              </a:rPr>
              <a:t>AMD</a:t>
            </a:r>
            <a:r>
              <a:rPr sz="1400" b="1" spc="-10" dirty="0">
                <a:solidFill>
                  <a:srgbClr val="D98430"/>
                </a:solidFill>
                <a:latin typeface="Arial"/>
                <a:cs typeface="Arial"/>
              </a:rPr>
              <a:t> Ep</a:t>
            </a:r>
            <a:r>
              <a:rPr sz="1400" b="1" spc="-30" dirty="0">
                <a:solidFill>
                  <a:srgbClr val="D98430"/>
                </a:solidFill>
                <a:latin typeface="Arial"/>
                <a:cs typeface="Arial"/>
              </a:rPr>
              <a:t>y</a:t>
            </a:r>
            <a:r>
              <a:rPr sz="1400" b="1" spc="-65" dirty="0">
                <a:solidFill>
                  <a:srgbClr val="D98430"/>
                </a:solidFill>
                <a:latin typeface="Arial"/>
                <a:cs typeface="Arial"/>
              </a:rPr>
              <a:t>c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(20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1</a:t>
            </a:r>
            <a:r>
              <a:rPr sz="1400" b="1" spc="35" dirty="0">
                <a:solidFill>
                  <a:srgbClr val="D98430"/>
                </a:solidFill>
                <a:latin typeface="Arial"/>
                <a:cs typeface="Arial"/>
              </a:rPr>
              <a:t>7):</a:t>
            </a:r>
            <a:r>
              <a:rPr sz="1400" b="1" spc="10" dirty="0">
                <a:solidFill>
                  <a:srgbClr val="D9843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D98430"/>
                </a:solidFill>
                <a:latin typeface="Arial"/>
                <a:cs typeface="Arial"/>
              </a:rPr>
              <a:t>9</a:t>
            </a:r>
            <a:r>
              <a:rPr sz="1400" b="1" dirty="0">
                <a:solidFill>
                  <a:srgbClr val="D98430"/>
                </a:solidFill>
                <a:latin typeface="Arial"/>
                <a:cs typeface="Arial"/>
              </a:rPr>
              <a:t>,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2</a:t>
            </a:r>
            <a:r>
              <a:rPr sz="1400" b="1" spc="7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6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20" dirty="0">
                <a:solidFill>
                  <a:srgbClr val="D98430"/>
                </a:solidFill>
                <a:latin typeface="Arial"/>
                <a:cs typeface="Arial"/>
              </a:rPr>
              <a:t>,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7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6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20" dirty="0">
                <a:solidFill>
                  <a:srgbClr val="D98430"/>
                </a:solidFill>
                <a:latin typeface="Arial"/>
                <a:cs typeface="Arial"/>
              </a:rPr>
              <a:t>,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7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400" b="1" spc="75" dirty="0">
                <a:solidFill>
                  <a:srgbClr val="D98430"/>
                </a:solidFill>
                <a:latin typeface="Arial"/>
                <a:cs typeface="Arial"/>
              </a:rPr>
              <a:t>Int</a:t>
            </a:r>
            <a:r>
              <a:rPr sz="1400" b="1" spc="30" dirty="0">
                <a:solidFill>
                  <a:srgbClr val="D98430"/>
                </a:solidFill>
                <a:latin typeface="Arial"/>
                <a:cs typeface="Arial"/>
              </a:rPr>
              <a:t>el</a:t>
            </a:r>
            <a:r>
              <a:rPr sz="1400" b="1" spc="5" dirty="0">
                <a:solidFill>
                  <a:srgbClr val="D9843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4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4(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7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1)</a:t>
            </a:r>
            <a:r>
              <a:rPr sz="1400" b="1" spc="-70" dirty="0">
                <a:solidFill>
                  <a:srgbClr val="D98430"/>
                </a:solidFill>
                <a:latin typeface="Arial"/>
                <a:cs typeface="Arial"/>
              </a:rPr>
              <a:t>:</a:t>
            </a:r>
            <a:r>
              <a:rPr sz="1400" b="1" spc="10" dirty="0">
                <a:solidFill>
                  <a:srgbClr val="D9843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2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3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9411" y="1425627"/>
            <a:ext cx="2065020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3085">
              <a:lnSpc>
                <a:spcPct val="150000"/>
              </a:lnSpc>
            </a:pPr>
            <a:r>
              <a:rPr sz="1400" b="1" spc="-95" dirty="0">
                <a:solidFill>
                  <a:srgbClr val="D98430"/>
                </a:solidFill>
                <a:latin typeface="Arial"/>
                <a:cs typeface="Arial"/>
              </a:rPr>
              <a:t>S</a:t>
            </a:r>
            <a:r>
              <a:rPr sz="1400" b="1" spc="-110" dirty="0">
                <a:solidFill>
                  <a:srgbClr val="D98430"/>
                </a:solidFill>
                <a:latin typeface="Arial"/>
                <a:cs typeface="Arial"/>
              </a:rPr>
              <a:t>P</a:t>
            </a:r>
            <a:r>
              <a:rPr sz="1400" b="1" spc="5" dirty="0">
                <a:solidFill>
                  <a:srgbClr val="D98430"/>
                </a:solidFill>
                <a:latin typeface="Arial"/>
                <a:cs typeface="Arial"/>
              </a:rPr>
              <a:t>A</a:t>
            </a:r>
            <a:r>
              <a:rPr sz="1400" b="1" spc="-5" dirty="0">
                <a:solidFill>
                  <a:srgbClr val="D98430"/>
                </a:solidFill>
                <a:latin typeface="Arial"/>
                <a:cs typeface="Arial"/>
              </a:rPr>
              <a:t>R</a:t>
            </a:r>
            <a:r>
              <a:rPr sz="1400" b="1" spc="-70" dirty="0">
                <a:solidFill>
                  <a:srgbClr val="D98430"/>
                </a:solidFill>
                <a:latin typeface="Arial"/>
                <a:cs typeface="Arial"/>
              </a:rPr>
              <a:t>C</a:t>
            </a:r>
            <a:r>
              <a:rPr sz="1400" b="1" spc="-5" dirty="0">
                <a:solidFill>
                  <a:srgbClr val="D98430"/>
                </a:solidFill>
                <a:latin typeface="Arial"/>
                <a:cs typeface="Arial"/>
              </a:rPr>
              <a:t> </a:t>
            </a:r>
            <a:r>
              <a:rPr sz="1400" b="1" spc="175" dirty="0">
                <a:solidFill>
                  <a:srgbClr val="D98430"/>
                </a:solidFill>
                <a:latin typeface="Arial"/>
                <a:cs typeface="Arial"/>
              </a:rPr>
              <a:t>M7</a:t>
            </a:r>
            <a:r>
              <a:rPr sz="1400" b="1" spc="65" dirty="0">
                <a:solidFill>
                  <a:srgbClr val="D98430"/>
                </a:solidFill>
                <a:latin typeface="Arial"/>
                <a:cs typeface="Arial"/>
              </a:rPr>
              <a:t> 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2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5)</a:t>
            </a:r>
            <a:r>
              <a:rPr sz="1400" b="1" spc="-70" dirty="0">
                <a:solidFill>
                  <a:srgbClr val="D98430"/>
                </a:solidFill>
                <a:latin typeface="Arial"/>
                <a:cs typeface="Arial"/>
              </a:rPr>
              <a:t>:</a:t>
            </a:r>
            <a:r>
              <a:rPr sz="1400" b="1" spc="10" dirty="0">
                <a:solidFill>
                  <a:srgbClr val="D9843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dirty="0">
                <a:solidFill>
                  <a:srgbClr val="D98430"/>
                </a:solidFill>
                <a:latin typeface="Arial"/>
                <a:cs typeface="Arial"/>
              </a:rPr>
              <a:t>,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6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20" dirty="0">
                <a:solidFill>
                  <a:srgbClr val="D98430"/>
                </a:solidFill>
                <a:latin typeface="Arial"/>
                <a:cs typeface="Arial"/>
              </a:rPr>
              <a:t>,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6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20" dirty="0">
                <a:solidFill>
                  <a:srgbClr val="D98430"/>
                </a:solidFill>
                <a:latin typeface="Arial"/>
                <a:cs typeface="Arial"/>
              </a:rPr>
              <a:t>,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80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r>
              <a:rPr sz="1400" b="1" spc="85" dirty="0">
                <a:solidFill>
                  <a:srgbClr val="D98430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计算机的发展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2860" y="1601840"/>
            <a:ext cx="7943215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9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计算机的发展参照摩尔定律，表现为指数方式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当今世界，唯一长达</a:t>
            </a:r>
            <a:r>
              <a:rPr sz="2400" b="1" spc="140" dirty="0">
                <a:latin typeface="Arial"/>
                <a:cs typeface="Arial"/>
              </a:rPr>
              <a:t>50</a:t>
            </a:r>
            <a:r>
              <a:rPr sz="2400" b="1" dirty="0">
                <a:latin typeface="Heiti SC"/>
                <a:cs typeface="Heiti SC"/>
              </a:rPr>
              <a:t>年有效且按照指数发展的技术领域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计算机深刻改变人类社会，甚至可能改变人类本身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可预见的未</a:t>
            </a:r>
            <a:r>
              <a:rPr sz="2400" b="1" dirty="0">
                <a:latin typeface="Heiti SC"/>
                <a:cs typeface="Heiti SC"/>
              </a:rPr>
              <a:t>来</a:t>
            </a:r>
            <a:r>
              <a:rPr sz="2400" b="1" spc="135" dirty="0">
                <a:latin typeface="Arial"/>
                <a:cs typeface="Arial"/>
              </a:rPr>
              <a:t>30</a:t>
            </a:r>
            <a:r>
              <a:rPr sz="2400" b="1" spc="-5" dirty="0">
                <a:latin typeface="Heiti SC"/>
                <a:cs typeface="Heiti SC"/>
              </a:rPr>
              <a:t>年，摩尔定律还将持续有效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程序设计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4047" y="1601840"/>
            <a:ext cx="7868284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8130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程序设计是计算机可编程性的体现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程序设计，亦称编程，深度应用计算机的主要手段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程序设计已经成为当今社会需求量最大的职业技能之一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很多岗位都将被计算机程序接管，程序设计将是生存技能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程序设计语言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4047" y="1601840"/>
            <a:ext cx="7868920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039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程序设计语言是一种用于交</a:t>
            </a:r>
            <a:r>
              <a:rPr sz="2400" b="1" spc="5" dirty="0">
                <a:solidFill>
                  <a:srgbClr val="006FC0"/>
                </a:solidFill>
                <a:latin typeface="Heiti SC"/>
                <a:cs typeface="Heiti SC"/>
              </a:rPr>
              <a:t>互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交流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的人造语言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程序设计语言，亦称编程语言，程序设计的具体实现方式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编程语言相比自然语言更简单、更严谨、更精确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编程语言主要用于人类和计算机之间的交互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前课复习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程序设计语言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8248" y="1601840"/>
            <a:ext cx="8190230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7589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编程语言种类很多，但生命力强劲的却不多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编程语言有超过</a:t>
            </a:r>
            <a:r>
              <a:rPr sz="2400" b="1" spc="140" dirty="0">
                <a:latin typeface="Arial"/>
                <a:cs typeface="Arial"/>
              </a:rPr>
              <a:t>600</a:t>
            </a:r>
            <a:r>
              <a:rPr sz="2400" b="1" dirty="0">
                <a:latin typeface="Heiti SC"/>
                <a:cs typeface="Heiti SC"/>
              </a:rPr>
              <a:t>种，绝大部分都不再被使用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C</a:t>
            </a:r>
            <a:r>
              <a:rPr sz="2400" b="1" dirty="0">
                <a:latin typeface="Heiti SC"/>
                <a:cs typeface="Heiti SC"/>
              </a:rPr>
              <a:t>语言诞生于</a:t>
            </a:r>
            <a:r>
              <a:rPr sz="2400" b="1" spc="140" dirty="0">
                <a:latin typeface="Arial"/>
                <a:cs typeface="Arial"/>
              </a:rPr>
              <a:t>1972</a:t>
            </a:r>
            <a:r>
              <a:rPr sz="2400" b="1" dirty="0">
                <a:latin typeface="Heiti SC"/>
                <a:cs typeface="Heiti SC"/>
              </a:rPr>
              <a:t>年，它是第一个被广泛使用的编程语言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5" dirty="0">
                <a:latin typeface="Arial"/>
                <a:cs typeface="Arial"/>
              </a:rPr>
              <a:t>on</a:t>
            </a:r>
            <a:r>
              <a:rPr sz="2400" b="1" spc="-5" dirty="0">
                <a:latin typeface="Heiti SC"/>
                <a:cs typeface="Heiti SC"/>
              </a:rPr>
              <a:t>语言诞生</a:t>
            </a:r>
            <a:r>
              <a:rPr sz="2400" b="1" dirty="0">
                <a:latin typeface="Heiti SC"/>
                <a:cs typeface="Heiti SC"/>
              </a:rPr>
              <a:t>于</a:t>
            </a:r>
            <a:r>
              <a:rPr sz="2400" b="1" spc="135" dirty="0">
                <a:latin typeface="Arial"/>
                <a:cs typeface="Arial"/>
              </a:rPr>
              <a:t>199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spc="-5" dirty="0">
                <a:latin typeface="Heiti SC"/>
                <a:cs typeface="Heiti SC"/>
              </a:rPr>
              <a:t>年，它是最流行最好用的编程语言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42" y="2303830"/>
            <a:ext cx="2562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编译和解释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编程语言的执行方式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114" y="1601840"/>
            <a:ext cx="7868284" cy="309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3294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计算机执行源程序的两种方式：编译和解释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源代码：采用某种编程语言编写的计算机程序，人类可读</a:t>
            </a:r>
            <a:endParaRPr sz="2400" dirty="0">
              <a:latin typeface="Heiti SC"/>
              <a:cs typeface="Heiti SC"/>
            </a:endParaRPr>
          </a:p>
          <a:p>
            <a:pPr marL="1027430">
              <a:lnSpc>
                <a:spcPct val="100000"/>
              </a:lnSpc>
              <a:spcBef>
                <a:spcPts val="1660"/>
              </a:spcBef>
            </a:pPr>
            <a:r>
              <a:rPr sz="2000" b="1" dirty="0">
                <a:latin typeface="Heiti SC"/>
                <a:cs typeface="Heiti SC"/>
              </a:rPr>
              <a:t>例如：</a:t>
            </a:r>
            <a:r>
              <a:rPr sz="2000" b="1" spc="60" dirty="0">
                <a:latin typeface="Arial"/>
                <a:cs typeface="Arial"/>
              </a:rPr>
              <a:t>r</a:t>
            </a:r>
            <a:r>
              <a:rPr sz="2000" b="1" spc="-35" dirty="0">
                <a:latin typeface="Arial"/>
                <a:cs typeface="Arial"/>
              </a:rPr>
              <a:t>e</a:t>
            </a:r>
            <a:r>
              <a:rPr sz="2000" b="1" spc="-45" dirty="0">
                <a:latin typeface="Arial"/>
                <a:cs typeface="Arial"/>
              </a:rPr>
              <a:t>s</a:t>
            </a:r>
            <a:r>
              <a:rPr sz="2000" b="1" spc="75" dirty="0">
                <a:latin typeface="Arial"/>
                <a:cs typeface="Arial"/>
              </a:rPr>
              <a:t>u</a:t>
            </a:r>
            <a:r>
              <a:rPr sz="2000" b="1" spc="25" dirty="0">
                <a:latin typeface="Arial"/>
                <a:cs typeface="Arial"/>
              </a:rPr>
              <a:t>l</a:t>
            </a:r>
            <a:r>
              <a:rPr sz="2000" b="1" spc="160" dirty="0">
                <a:latin typeface="Arial"/>
                <a:cs typeface="Arial"/>
              </a:rPr>
              <a:t>t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355" dirty="0">
                <a:latin typeface="Arial"/>
                <a:cs typeface="Arial"/>
              </a:rPr>
              <a:t>=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125" dirty="0">
                <a:latin typeface="Arial"/>
                <a:cs typeface="Arial"/>
              </a:rPr>
              <a:t>2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355" dirty="0">
                <a:latin typeface="Arial"/>
                <a:cs typeface="Arial"/>
              </a:rPr>
              <a:t>+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125" dirty="0">
                <a:latin typeface="Arial"/>
                <a:cs typeface="Arial"/>
              </a:rPr>
              <a:t>3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目标代码：计算机可直接执行</a:t>
            </a:r>
            <a:r>
              <a:rPr sz="2400" b="1" spc="5" dirty="0">
                <a:latin typeface="Heiti SC"/>
                <a:cs typeface="Heiti SC"/>
              </a:rPr>
              <a:t>，</a:t>
            </a:r>
            <a:r>
              <a:rPr sz="2400" b="1" dirty="0">
                <a:latin typeface="Heiti SC"/>
                <a:cs typeface="Heiti SC"/>
              </a:rPr>
              <a:t>人类不可读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dirty="0">
                <a:latin typeface="Heiti SC"/>
                <a:cs typeface="Heiti SC"/>
              </a:rPr>
              <a:t>专家除</a:t>
            </a:r>
            <a:r>
              <a:rPr sz="2400" b="1" spc="-5" dirty="0">
                <a:latin typeface="Heiti SC"/>
                <a:cs typeface="Heiti SC"/>
              </a:rPr>
              <a:t>外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02743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例如：</a:t>
            </a:r>
            <a:r>
              <a:rPr sz="2000" b="1" spc="120" dirty="0">
                <a:latin typeface="Arial"/>
                <a:cs typeface="Arial"/>
              </a:rPr>
              <a:t>11010010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120" dirty="0">
                <a:latin typeface="Arial"/>
                <a:cs typeface="Arial"/>
              </a:rPr>
              <a:t>00111011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95855" y="1855594"/>
            <a:ext cx="5404104" cy="21799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编译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67864" y="1601840"/>
            <a:ext cx="52070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将源代码一次性转换成目标代码的过程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5020" y="4562280"/>
            <a:ext cx="358711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执行编译过程的程序叫</a:t>
            </a:r>
            <a:r>
              <a:rPr sz="2000" b="1" spc="-10" dirty="0">
                <a:latin typeface="Heiti SC"/>
                <a:cs typeface="Heiti SC"/>
              </a:rPr>
              <a:t>作</a:t>
            </a:r>
            <a:r>
              <a:rPr sz="2000" b="1" dirty="0">
                <a:latin typeface="Heiti SC"/>
                <a:cs typeface="Heiti SC"/>
              </a:rPr>
              <a:t>编译器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66289" y="2581082"/>
            <a:ext cx="6337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Heiti SC"/>
                <a:cs typeface="Heiti SC"/>
              </a:rPr>
              <a:t>源代码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5473" y="2573599"/>
            <a:ext cx="8362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Heiti SC"/>
                <a:cs typeface="Heiti SC"/>
              </a:rPr>
              <a:t>目标代码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6916" y="2588702"/>
            <a:ext cx="6337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Heiti SC"/>
                <a:cs typeface="Heiti SC"/>
              </a:rPr>
              <a:t>编译器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1352" y="3670498"/>
            <a:ext cx="8362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Heiti SC"/>
                <a:cs typeface="Heiti SC"/>
              </a:rPr>
              <a:t>程序输入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8801" y="3663757"/>
            <a:ext cx="8362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Heiti SC"/>
                <a:cs typeface="Heiti SC"/>
              </a:rPr>
              <a:t>结果输出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1978" y="3678743"/>
            <a:ext cx="8362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Heiti SC"/>
                <a:cs typeface="Heiti SC"/>
              </a:rPr>
              <a:t>程序执行</a:t>
            </a:r>
            <a:endParaRPr sz="16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1855594"/>
            <a:ext cx="5840789" cy="2426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解释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5890" y="1601840"/>
            <a:ext cx="67310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将源代码逐条转换成目标代码同时逐条运行的过程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0150" y="3702162"/>
            <a:ext cx="3900170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Heiti SC"/>
                <a:cs typeface="Heiti SC"/>
              </a:rPr>
              <a:t>程序输入</a:t>
            </a:r>
            <a:endParaRPr sz="16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250">
              <a:latin typeface="Times New Roman"/>
              <a:cs typeface="Times New Roman"/>
            </a:endParaRPr>
          </a:p>
          <a:p>
            <a:pPr marL="320675">
              <a:lnSpc>
                <a:spcPct val="100000"/>
              </a:lnSpc>
            </a:pPr>
            <a:r>
              <a:rPr sz="2000" b="1" spc="5" dirty="0">
                <a:latin typeface="Heiti SC"/>
                <a:cs typeface="Heiti SC"/>
              </a:rPr>
              <a:t>执行解释过程的程序叫</a:t>
            </a:r>
            <a:r>
              <a:rPr sz="2000" b="1" spc="-10" dirty="0">
                <a:latin typeface="Heiti SC"/>
                <a:cs typeface="Heiti SC"/>
              </a:rPr>
              <a:t>作</a:t>
            </a:r>
            <a:r>
              <a:rPr sz="2000" b="1" spc="5" dirty="0">
                <a:latin typeface="Heiti SC"/>
                <a:cs typeface="Heiti SC"/>
              </a:rPr>
              <a:t>解释器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0479" y="2582606"/>
            <a:ext cx="6337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Heiti SC"/>
                <a:cs typeface="Heiti SC"/>
              </a:rPr>
              <a:t>源代码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0115" y="3144962"/>
            <a:ext cx="6337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Heiti SC"/>
                <a:cs typeface="Heiti SC"/>
              </a:rPr>
              <a:t>解释器</a:t>
            </a:r>
            <a:endParaRPr sz="16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4829" y="3141025"/>
            <a:ext cx="8362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Heiti SC"/>
                <a:cs typeface="Heiti SC"/>
              </a:rPr>
              <a:t>结果输出</a:t>
            </a:r>
            <a:endParaRPr sz="16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9271" y="1241577"/>
            <a:ext cx="7659751" cy="2308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3064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编译和解释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6011" y="3557903"/>
            <a:ext cx="8486140" cy="1062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编译：一次性翻译，之后不再需要源代码（类似英文翻译）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解释：每次程序运行时随翻译随执行（类似实时的同声传译）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304" y="1898136"/>
            <a:ext cx="482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源代码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6285" y="1892929"/>
            <a:ext cx="63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目标代码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9369" y="1903343"/>
            <a:ext cx="482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编译器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1457" y="2665343"/>
            <a:ext cx="63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程序输入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3621" y="2660136"/>
            <a:ext cx="63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结果输出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9522" y="2670804"/>
            <a:ext cx="63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程序执行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1625" y="1874143"/>
            <a:ext cx="4826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Heiti SC"/>
                <a:cs typeface="Heiti SC"/>
              </a:rPr>
              <a:t>源代码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70344" y="2277358"/>
            <a:ext cx="482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解释器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06059" y="2676265"/>
            <a:ext cx="636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程序输入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65517" y="2274564"/>
            <a:ext cx="63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结果输出</a:t>
            </a:r>
            <a:endParaRPr sz="1200">
              <a:latin typeface="Heiti SC"/>
              <a:cs typeface="Heiti S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8239" y="1467927"/>
            <a:ext cx="9207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55" dirty="0">
                <a:solidFill>
                  <a:srgbClr val="C00000"/>
                </a:solidFill>
                <a:latin typeface="Arial"/>
                <a:cs typeface="Arial"/>
              </a:rPr>
              <a:t>comp</a:t>
            </a:r>
            <a:r>
              <a:rPr sz="1600" b="1" spc="2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1600" b="1" spc="15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1600" b="1" spc="3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1600" b="1" spc="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75578" y="1844990"/>
            <a:ext cx="11252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2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1600" b="1" spc="4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1600" b="1" spc="1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600" b="1" spc="3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1600" b="1" spc="65" dirty="0">
                <a:solidFill>
                  <a:srgbClr val="C00000"/>
                </a:solidFill>
                <a:latin typeface="Arial"/>
                <a:cs typeface="Arial"/>
              </a:rPr>
              <a:t>rp</a:t>
            </a:r>
            <a:r>
              <a:rPr sz="1600" b="1" spc="30" dirty="0">
                <a:solidFill>
                  <a:srgbClr val="C00000"/>
                </a:solidFill>
                <a:latin typeface="Arial"/>
                <a:cs typeface="Arial"/>
              </a:rPr>
              <a:t>re</a:t>
            </a:r>
            <a:r>
              <a:rPr sz="1600" b="1" spc="6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600" b="1" spc="9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1600" b="1" spc="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静态语言和脚本语言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2860" y="1601840"/>
            <a:ext cx="6282055" cy="302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71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根据执行方式不同，编程语言分为两类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静态语言：使用编译执行的编程语言</a:t>
            </a:r>
            <a:endParaRPr sz="2400">
              <a:latin typeface="Heiti SC"/>
              <a:cs typeface="Heiti SC"/>
            </a:endParaRPr>
          </a:p>
          <a:p>
            <a:pPr marL="1027430">
              <a:lnSpc>
                <a:spcPct val="100000"/>
              </a:lnSpc>
              <a:spcBef>
                <a:spcPts val="1660"/>
              </a:spcBef>
            </a:pPr>
            <a:r>
              <a:rPr sz="2000" b="1" spc="50" dirty="0">
                <a:latin typeface="Arial"/>
                <a:cs typeface="Arial"/>
              </a:rPr>
              <a:t>C/</a:t>
            </a:r>
            <a:r>
              <a:rPr sz="2000" b="1" spc="70" dirty="0">
                <a:latin typeface="Arial"/>
                <a:cs typeface="Arial"/>
              </a:rPr>
              <a:t>C</a:t>
            </a:r>
            <a:r>
              <a:rPr sz="2000" b="1" spc="350" dirty="0">
                <a:latin typeface="Arial"/>
                <a:cs typeface="Arial"/>
              </a:rPr>
              <a:t>+</a:t>
            </a:r>
            <a:r>
              <a:rPr sz="2000" b="1" spc="355" dirty="0">
                <a:latin typeface="Arial"/>
                <a:cs typeface="Arial"/>
              </a:rPr>
              <a:t>+</a:t>
            </a:r>
            <a:r>
              <a:rPr sz="2000" b="1" dirty="0">
                <a:latin typeface="Heiti SC"/>
                <a:cs typeface="Heiti SC"/>
              </a:rPr>
              <a:t>语言、</a:t>
            </a:r>
            <a:r>
              <a:rPr sz="2000" b="1" spc="-190" dirty="0">
                <a:latin typeface="Arial"/>
                <a:cs typeface="Arial"/>
              </a:rPr>
              <a:t>J</a:t>
            </a:r>
            <a:r>
              <a:rPr sz="2000" b="1" spc="35" dirty="0">
                <a:latin typeface="Arial"/>
                <a:cs typeface="Arial"/>
              </a:rPr>
              <a:t>a</a:t>
            </a:r>
            <a:r>
              <a:rPr sz="2000" b="1" spc="-5" dirty="0">
                <a:latin typeface="Arial"/>
                <a:cs typeface="Arial"/>
              </a:rPr>
              <a:t>v</a:t>
            </a:r>
            <a:r>
              <a:rPr sz="2000" b="1" spc="35" dirty="0">
                <a:latin typeface="Arial"/>
                <a:cs typeface="Arial"/>
              </a:rPr>
              <a:t>a</a:t>
            </a:r>
            <a:r>
              <a:rPr sz="2000" b="1" dirty="0">
                <a:latin typeface="Heiti SC"/>
                <a:cs typeface="Heiti SC"/>
              </a:rPr>
              <a:t>语言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脚本语言：使用解释执行的编程语言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027430">
              <a:lnSpc>
                <a:spcPct val="100000"/>
              </a:lnSpc>
            </a:pPr>
            <a:r>
              <a:rPr sz="2000" b="1" spc="65" dirty="0">
                <a:latin typeface="Arial"/>
                <a:cs typeface="Arial"/>
              </a:rPr>
              <a:t>Pytho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语言、</a:t>
            </a:r>
            <a:r>
              <a:rPr sz="2000" b="1" spc="-204" dirty="0">
                <a:latin typeface="Arial"/>
                <a:cs typeface="Arial"/>
              </a:rPr>
              <a:t>J</a:t>
            </a:r>
            <a:r>
              <a:rPr sz="2000" b="1" spc="3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v</a:t>
            </a:r>
            <a:r>
              <a:rPr sz="2000" b="1" spc="35" dirty="0">
                <a:latin typeface="Arial"/>
                <a:cs typeface="Arial"/>
              </a:rPr>
              <a:t>a</a:t>
            </a:r>
            <a:r>
              <a:rPr sz="2000" b="1" spc="-140" dirty="0">
                <a:latin typeface="Arial"/>
                <a:cs typeface="Arial"/>
              </a:rPr>
              <a:t>S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45" dirty="0">
                <a:latin typeface="Arial"/>
                <a:cs typeface="Arial"/>
              </a:rPr>
              <a:t>i</a:t>
            </a:r>
            <a:r>
              <a:rPr sz="2000" b="1" spc="90" dirty="0">
                <a:latin typeface="Arial"/>
                <a:cs typeface="Arial"/>
              </a:rPr>
              <a:t>p</a:t>
            </a:r>
            <a:r>
              <a:rPr sz="2000" b="1" spc="160" dirty="0">
                <a:latin typeface="Arial"/>
                <a:cs typeface="Arial"/>
              </a:rPr>
              <a:t>t</a:t>
            </a:r>
            <a:r>
              <a:rPr sz="2000" b="1" dirty="0">
                <a:latin typeface="Heiti SC"/>
                <a:cs typeface="Heiti SC"/>
              </a:rPr>
              <a:t>语言</a:t>
            </a:r>
            <a:r>
              <a:rPr sz="2000" b="1" spc="-10" dirty="0">
                <a:latin typeface="Heiti SC"/>
                <a:cs typeface="Heiti SC"/>
              </a:rPr>
              <a:t>、</a:t>
            </a:r>
            <a:r>
              <a:rPr sz="2000" b="1" spc="85" dirty="0">
                <a:latin typeface="Arial"/>
                <a:cs typeface="Arial"/>
              </a:rPr>
              <a:t>P</a:t>
            </a:r>
            <a:r>
              <a:rPr sz="2000" b="1" spc="80" dirty="0">
                <a:latin typeface="Arial"/>
                <a:cs typeface="Arial"/>
              </a:rPr>
              <a:t>H</a:t>
            </a:r>
            <a:r>
              <a:rPr sz="2000" b="1" spc="-30" dirty="0">
                <a:latin typeface="Arial"/>
                <a:cs typeface="Arial"/>
              </a:rPr>
              <a:t>P</a:t>
            </a:r>
            <a:r>
              <a:rPr sz="2000" b="1" dirty="0">
                <a:latin typeface="Heiti SC"/>
                <a:cs typeface="Heiti SC"/>
              </a:rPr>
              <a:t>语言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静态语言和脚本语言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2860" y="1601840"/>
            <a:ext cx="7258684" cy="302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执行方式不同，优势各有不同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静态语言：编译器一次性生成目标代码，优化更充分</a:t>
            </a:r>
            <a:endParaRPr sz="2400" dirty="0">
              <a:latin typeface="Heiti SC"/>
              <a:cs typeface="Heiti SC"/>
            </a:endParaRPr>
          </a:p>
          <a:p>
            <a:pPr marL="1027430">
              <a:lnSpc>
                <a:spcPct val="100000"/>
              </a:lnSpc>
              <a:spcBef>
                <a:spcPts val="1660"/>
              </a:spcBef>
            </a:pPr>
            <a:r>
              <a:rPr sz="2000" b="1" dirty="0">
                <a:latin typeface="Heiti SC"/>
                <a:cs typeface="Heiti SC"/>
              </a:rPr>
              <a:t>程序运行速度更快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脚本语言：执行程序时需要源代码，维护更灵活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02743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源代码</a:t>
            </a:r>
            <a:r>
              <a:rPr sz="2000" b="1" spc="5" dirty="0">
                <a:latin typeface="Heiti SC"/>
                <a:cs typeface="Heiti SC"/>
              </a:rPr>
              <a:t>在维护</a:t>
            </a:r>
            <a:r>
              <a:rPr sz="2000" b="1" spc="-5" dirty="0">
                <a:latin typeface="Heiti SC"/>
                <a:cs typeface="Heiti SC"/>
              </a:rPr>
              <a:t>灵</a:t>
            </a:r>
            <a:r>
              <a:rPr sz="2000" b="1" spc="5" dirty="0">
                <a:latin typeface="Heiti SC"/>
                <a:cs typeface="Heiti SC"/>
              </a:rPr>
              <a:t>活、</a:t>
            </a:r>
            <a:r>
              <a:rPr sz="2000" b="1" spc="-5" dirty="0">
                <a:latin typeface="Heiti SC"/>
                <a:cs typeface="Heiti SC"/>
              </a:rPr>
              <a:t>跨</a:t>
            </a:r>
            <a:r>
              <a:rPr sz="2000" b="1" spc="-10" dirty="0">
                <a:latin typeface="Heiti SC"/>
                <a:cs typeface="Heiti SC"/>
              </a:rPr>
              <a:t>多</a:t>
            </a:r>
            <a:r>
              <a:rPr sz="2000" b="1" spc="5" dirty="0">
                <a:latin typeface="Heiti SC"/>
                <a:cs typeface="Heiti SC"/>
              </a:rPr>
              <a:t>个操</a:t>
            </a:r>
            <a:r>
              <a:rPr sz="2000" b="1" spc="-15" dirty="0">
                <a:latin typeface="Heiti SC"/>
                <a:cs typeface="Heiti SC"/>
              </a:rPr>
              <a:t>作</a:t>
            </a:r>
            <a:r>
              <a:rPr sz="2000" b="1" spc="5" dirty="0">
                <a:latin typeface="Heiti SC"/>
                <a:cs typeface="Heiti SC"/>
              </a:rPr>
              <a:t>系统</a:t>
            </a:r>
            <a:r>
              <a:rPr sz="2000" b="1" spc="-15" dirty="0">
                <a:latin typeface="Heiti SC"/>
                <a:cs typeface="Heiti SC"/>
              </a:rPr>
              <a:t>平</a:t>
            </a:r>
            <a:r>
              <a:rPr sz="2000" b="1" spc="5" dirty="0">
                <a:latin typeface="Heiti SC"/>
                <a:cs typeface="Heiti SC"/>
              </a:rPr>
              <a:t>台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5077" y="2303830"/>
            <a:ext cx="4596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程序的基本编写方法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22546" y="583742"/>
            <a:ext cx="89916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10" dirty="0">
                <a:latin typeface="Arial"/>
                <a:cs typeface="Arial"/>
              </a:rPr>
              <a:t>IPO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7445" y="1601840"/>
            <a:ext cx="2768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程序的基本编写方法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9044" y="2477886"/>
            <a:ext cx="5055235" cy="179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0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00" dirty="0">
                <a:latin typeface="Arial"/>
                <a:cs typeface="Arial"/>
              </a:rPr>
              <a:t>Inp</a:t>
            </a:r>
            <a:r>
              <a:rPr sz="2400" b="1" spc="130" dirty="0">
                <a:latin typeface="Arial"/>
                <a:cs typeface="Arial"/>
              </a:rPr>
              <a:t>u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输入，程序的输入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P</a:t>
            </a:r>
            <a:r>
              <a:rPr sz="2400" b="1" spc="-5" dirty="0">
                <a:latin typeface="Heiti SC"/>
                <a:cs typeface="Heiti SC"/>
              </a:rPr>
              <a:t>：</a:t>
            </a:r>
            <a:r>
              <a:rPr sz="2400" b="1" spc="30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5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85" dirty="0">
                <a:latin typeface="Arial"/>
                <a:cs typeface="Arial"/>
              </a:rPr>
              <a:t>es</a:t>
            </a:r>
            <a:r>
              <a:rPr sz="2400" b="1" spc="-80" dirty="0">
                <a:latin typeface="Arial"/>
                <a:cs typeface="Arial"/>
              </a:rPr>
              <a:t>s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处理，程序的主要逻辑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O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O</a:t>
            </a:r>
            <a:r>
              <a:rPr sz="2400" b="1" spc="85" dirty="0">
                <a:latin typeface="Arial"/>
                <a:cs typeface="Arial"/>
              </a:rPr>
              <a:t>u</a:t>
            </a:r>
            <a:r>
              <a:rPr sz="2400" b="1" spc="160" dirty="0">
                <a:latin typeface="Arial"/>
                <a:cs typeface="Arial"/>
              </a:rPr>
              <a:t>tpu</a:t>
            </a:r>
            <a:r>
              <a:rPr sz="2400" b="1" spc="105" dirty="0">
                <a:latin typeface="Arial"/>
                <a:cs typeface="Arial"/>
              </a:rPr>
              <a:t>t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输出，程序的输出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1653539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课程之前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2704" y="957733"/>
            <a:ext cx="5825490" cy="2964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基本要求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826769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会使用计算机和</a:t>
            </a:r>
            <a:r>
              <a:rPr sz="2400" b="1" spc="70" dirty="0">
                <a:latin typeface="Arial"/>
                <a:cs typeface="Arial"/>
              </a:rPr>
              <a:t>Office</a:t>
            </a:r>
            <a:r>
              <a:rPr sz="2400" b="1" dirty="0">
                <a:latin typeface="Heiti SC"/>
                <a:cs typeface="Heiti SC"/>
              </a:rPr>
              <a:t>软件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826769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阅读简单英文内容、</a:t>
            </a:r>
            <a:r>
              <a:rPr sz="2400" b="1" spc="135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级及以上水平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826769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熟练使用</a:t>
            </a:r>
            <a:r>
              <a:rPr sz="2400" b="1" spc="240" dirty="0">
                <a:latin typeface="Arial"/>
                <a:cs typeface="Arial"/>
              </a:rPr>
              <a:t>W</a:t>
            </a:r>
            <a:r>
              <a:rPr sz="2400" b="1" spc="90" dirty="0">
                <a:latin typeface="Arial"/>
                <a:cs typeface="Arial"/>
              </a:rPr>
              <a:t>eb</a:t>
            </a:r>
            <a:r>
              <a:rPr sz="2400" b="1" dirty="0">
                <a:latin typeface="Heiti SC"/>
                <a:cs typeface="Heiti SC"/>
              </a:rPr>
              <a:t>浏览器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826769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每周至少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2</a:t>
            </a:r>
            <a:r>
              <a:rPr sz="2400" b="1" dirty="0">
                <a:latin typeface="Heiti SC"/>
                <a:cs typeface="Heiti SC"/>
              </a:rPr>
              <a:t>个小时，连续</a:t>
            </a:r>
            <a:r>
              <a:rPr sz="2400" b="1" spc="140" dirty="0">
                <a:latin typeface="Arial"/>
                <a:cs typeface="Arial"/>
              </a:rPr>
              <a:t>9</a:t>
            </a:r>
            <a:r>
              <a:rPr sz="2400" b="1" dirty="0">
                <a:latin typeface="Heiti SC"/>
                <a:cs typeface="Heiti SC"/>
              </a:rPr>
              <a:t>周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818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理解</a:t>
            </a:r>
            <a:r>
              <a:rPr spc="-10" dirty="0">
                <a:latin typeface="Arial"/>
                <a:cs typeface="Arial"/>
              </a:rPr>
              <a:t>IPO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370" y="1601840"/>
            <a:ext cx="8031480" cy="262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83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输入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程序的输入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文件输入、网络输入、</a:t>
            </a:r>
            <a:r>
              <a:rPr sz="2000" b="1" spc="-15" dirty="0">
                <a:latin typeface="Heiti SC"/>
                <a:cs typeface="Heiti SC"/>
              </a:rPr>
              <a:t>控</a:t>
            </a:r>
            <a:r>
              <a:rPr sz="2000" b="1" dirty="0">
                <a:latin typeface="Heiti SC"/>
                <a:cs typeface="Heiti SC"/>
              </a:rPr>
              <a:t>制台</a:t>
            </a:r>
            <a:r>
              <a:rPr sz="2000" b="1" spc="-15" dirty="0">
                <a:latin typeface="Heiti SC"/>
                <a:cs typeface="Heiti SC"/>
              </a:rPr>
              <a:t>输</a:t>
            </a:r>
            <a:r>
              <a:rPr sz="2000" b="1" dirty="0">
                <a:latin typeface="Heiti SC"/>
                <a:cs typeface="Heiti SC"/>
              </a:rPr>
              <a:t>入、</a:t>
            </a:r>
            <a:r>
              <a:rPr sz="2000" b="1" spc="-15" dirty="0">
                <a:latin typeface="Heiti SC"/>
                <a:cs typeface="Heiti SC"/>
              </a:rPr>
              <a:t>交</a:t>
            </a:r>
            <a:r>
              <a:rPr sz="2000" b="1" dirty="0">
                <a:latin typeface="Heiti SC"/>
                <a:cs typeface="Heiti SC"/>
              </a:rPr>
              <a:t>互界</a:t>
            </a:r>
            <a:r>
              <a:rPr sz="2000" b="1" spc="-15" dirty="0">
                <a:latin typeface="Heiti SC"/>
                <a:cs typeface="Heiti SC"/>
              </a:rPr>
              <a:t>面</a:t>
            </a:r>
            <a:r>
              <a:rPr sz="2000" b="1" dirty="0">
                <a:latin typeface="Heiti SC"/>
                <a:cs typeface="Heiti SC"/>
              </a:rPr>
              <a:t>输入</a:t>
            </a:r>
            <a:r>
              <a:rPr sz="2000" b="1" spc="-1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内部</a:t>
            </a:r>
            <a:r>
              <a:rPr sz="2000" b="1" spc="-15" dirty="0">
                <a:latin typeface="Heiti SC"/>
                <a:cs typeface="Heiti SC"/>
              </a:rPr>
              <a:t>参</a:t>
            </a:r>
            <a:r>
              <a:rPr sz="2000" b="1" dirty="0">
                <a:latin typeface="Heiti SC"/>
                <a:cs typeface="Heiti SC"/>
              </a:rPr>
              <a:t>数输</a:t>
            </a:r>
            <a:r>
              <a:rPr sz="2000" b="1" spc="-15" dirty="0">
                <a:latin typeface="Heiti SC"/>
                <a:cs typeface="Heiti SC"/>
              </a:rPr>
              <a:t>入</a:t>
            </a:r>
            <a:r>
              <a:rPr sz="2000" b="1" dirty="0">
                <a:latin typeface="Heiti SC"/>
                <a:cs typeface="Heiti SC"/>
              </a:rPr>
              <a:t>等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输入是一个程序的开始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818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理解</a:t>
            </a:r>
            <a:r>
              <a:rPr spc="-10" dirty="0">
                <a:latin typeface="Arial"/>
                <a:cs typeface="Arial"/>
              </a:rPr>
              <a:t>IPO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2437" y="1601840"/>
            <a:ext cx="8540115" cy="262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304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输出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程序的输出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控制台输出、图形输出</a:t>
            </a:r>
            <a:r>
              <a:rPr sz="2000" b="1" spc="-1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文件</a:t>
            </a:r>
            <a:r>
              <a:rPr sz="2000" b="1" spc="-15" dirty="0">
                <a:latin typeface="Heiti SC"/>
                <a:cs typeface="Heiti SC"/>
              </a:rPr>
              <a:t>输</a:t>
            </a:r>
            <a:r>
              <a:rPr sz="2000" b="1" dirty="0">
                <a:latin typeface="Heiti SC"/>
                <a:cs typeface="Heiti SC"/>
              </a:rPr>
              <a:t>出、</a:t>
            </a:r>
            <a:r>
              <a:rPr sz="2000" b="1" spc="-15" dirty="0">
                <a:latin typeface="Heiti SC"/>
                <a:cs typeface="Heiti SC"/>
              </a:rPr>
              <a:t>网</a:t>
            </a:r>
            <a:r>
              <a:rPr sz="2000" b="1" dirty="0">
                <a:latin typeface="Heiti SC"/>
                <a:cs typeface="Heiti SC"/>
              </a:rPr>
              <a:t>络输</a:t>
            </a:r>
            <a:r>
              <a:rPr sz="2000" b="1" spc="-15" dirty="0">
                <a:latin typeface="Heiti SC"/>
                <a:cs typeface="Heiti SC"/>
              </a:rPr>
              <a:t>出</a:t>
            </a:r>
            <a:r>
              <a:rPr sz="2000" b="1" dirty="0">
                <a:latin typeface="Heiti SC"/>
                <a:cs typeface="Heiti SC"/>
              </a:rPr>
              <a:t>、操</a:t>
            </a:r>
            <a:r>
              <a:rPr sz="2000" b="1" spc="-15" dirty="0">
                <a:latin typeface="Heiti SC"/>
                <a:cs typeface="Heiti SC"/>
              </a:rPr>
              <a:t>作</a:t>
            </a:r>
            <a:r>
              <a:rPr sz="2000" b="1" dirty="0">
                <a:latin typeface="Heiti SC"/>
                <a:cs typeface="Heiti SC"/>
              </a:rPr>
              <a:t>系统</a:t>
            </a:r>
            <a:r>
              <a:rPr sz="2000" b="1" spc="-15" dirty="0">
                <a:latin typeface="Heiti SC"/>
                <a:cs typeface="Heiti SC"/>
              </a:rPr>
              <a:t>内</a:t>
            </a:r>
            <a:r>
              <a:rPr sz="2000" b="1" dirty="0">
                <a:latin typeface="Heiti SC"/>
                <a:cs typeface="Heiti SC"/>
              </a:rPr>
              <a:t>部变</a:t>
            </a:r>
            <a:r>
              <a:rPr sz="2000" b="1" spc="-15" dirty="0">
                <a:latin typeface="Heiti SC"/>
                <a:cs typeface="Heiti SC"/>
              </a:rPr>
              <a:t>量</a:t>
            </a:r>
            <a:r>
              <a:rPr sz="2000" b="1" dirty="0">
                <a:latin typeface="Heiti SC"/>
                <a:cs typeface="Heiti SC"/>
              </a:rPr>
              <a:t>输出等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输出是程序展示运算结果的方式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818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理解</a:t>
            </a:r>
            <a:r>
              <a:rPr spc="-10" dirty="0">
                <a:latin typeface="Arial"/>
                <a:cs typeface="Arial"/>
              </a:rPr>
              <a:t>IPO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0610" y="1601840"/>
            <a:ext cx="7258684" cy="281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14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处理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处理是程序对输入数据进行计算产生输出结果的过程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处理方法统称为算法，它是程序最重要的部分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算法是一个程序的灵魂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问题的计算部分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6576" y="1601840"/>
            <a:ext cx="7258684" cy="281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一个待解决问题中，可以用程序辅助完成的部分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计算机只能解决计算问题，即问题的计算部分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一个问题可能有多种角度理解，产生不同的计算部分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问题的计算部分一般都有输入、处理和输出过程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编程解决问题</a:t>
            </a:r>
            <a:r>
              <a:rPr spc="-15" dirty="0">
                <a:latin typeface="Arial Unicode MS"/>
                <a:cs typeface="Arial Unicode MS"/>
              </a:rPr>
              <a:t>的</a:t>
            </a:r>
            <a:r>
              <a:rPr spc="-5" dirty="0">
                <a:latin typeface="Arial Unicode MS"/>
                <a:cs typeface="Arial Unicode MS"/>
              </a:rPr>
              <a:t>步骤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0610" y="1601840"/>
            <a:ext cx="6040120" cy="273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304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个步骤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170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3)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分析问题：分析问题的计算部分，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想清楚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划分边界：划分问题的功能边界</a:t>
            </a:r>
            <a:r>
              <a:rPr sz="2400" b="1" dirty="0">
                <a:latin typeface="Heiti SC"/>
                <a:cs typeface="Heiti SC"/>
              </a:rPr>
              <a:t>，</a:t>
            </a:r>
            <a:r>
              <a:rPr sz="2400" b="1" spc="-5" dirty="0">
                <a:solidFill>
                  <a:srgbClr val="D98430"/>
                </a:solidFill>
                <a:latin typeface="Heiti SC"/>
                <a:cs typeface="Heiti SC"/>
              </a:rPr>
              <a:t>规划</a:t>
            </a:r>
            <a:r>
              <a:rPr sz="2400" b="1" spc="65" dirty="0">
                <a:solidFill>
                  <a:srgbClr val="D98430"/>
                </a:solidFill>
                <a:latin typeface="Arial"/>
                <a:cs typeface="Arial"/>
              </a:rPr>
              <a:t>IPO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设计算法：设计问题的求解算法，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关注算法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使用计算机解决问题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0610" y="1601840"/>
            <a:ext cx="6040120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304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个步骤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170" dirty="0">
                <a:solidFill>
                  <a:srgbClr val="006FC0"/>
                </a:solidFill>
                <a:latin typeface="Arial"/>
                <a:cs typeface="Arial"/>
              </a:rPr>
              <a:t>4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6)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编写程序：编写问题的计算程序，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编程序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调试测试：调试程序使正确运行，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运行调试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升级维护：适应问题的升级维护</a:t>
            </a:r>
            <a:r>
              <a:rPr sz="2400" b="1" dirty="0">
                <a:latin typeface="Heiti SC"/>
                <a:cs typeface="Heiti SC"/>
              </a:rPr>
              <a:t>，</a:t>
            </a:r>
            <a:r>
              <a:rPr sz="2400" b="1" spc="-5" dirty="0">
                <a:solidFill>
                  <a:srgbClr val="D98430"/>
                </a:solidFill>
                <a:latin typeface="Heiti SC"/>
                <a:cs typeface="Heiti SC"/>
              </a:rPr>
              <a:t>更新完善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求解计算问题的精简步骤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0610" y="1601840"/>
            <a:ext cx="6654165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4607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个精简步骤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确</a:t>
            </a:r>
            <a:r>
              <a:rPr sz="2400" b="1" spc="-5" dirty="0">
                <a:latin typeface="Heiti SC"/>
                <a:cs typeface="Heiti SC"/>
              </a:rPr>
              <a:t>定</a:t>
            </a:r>
            <a:r>
              <a:rPr sz="2400" b="1" spc="65" dirty="0">
                <a:latin typeface="Arial"/>
                <a:cs typeface="Arial"/>
              </a:rPr>
              <a:t>IPO</a:t>
            </a:r>
            <a:r>
              <a:rPr sz="2400" b="1" dirty="0">
                <a:latin typeface="Heiti SC"/>
                <a:cs typeface="Heiti SC"/>
              </a:rPr>
              <a:t>：明确计算部分及功能边界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编写程</a:t>
            </a:r>
            <a:r>
              <a:rPr sz="2400" b="1" spc="-5" dirty="0">
                <a:latin typeface="Heiti SC"/>
                <a:cs typeface="Heiti SC"/>
              </a:rPr>
              <a:t>序</a:t>
            </a:r>
            <a:r>
              <a:rPr sz="2400" b="1" dirty="0">
                <a:latin typeface="Heiti SC"/>
                <a:cs typeface="Heiti SC"/>
              </a:rPr>
              <a:t>：将计算求解的设计变成现实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调试程序：</a:t>
            </a:r>
            <a:r>
              <a:rPr sz="2400" b="1" dirty="0">
                <a:latin typeface="Heiti SC"/>
                <a:cs typeface="Heiti SC"/>
              </a:rPr>
              <a:t>确保程序按照正确逻辑能够正确运行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42" y="2303830"/>
            <a:ext cx="2562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计算机编程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10716" y="2038475"/>
            <a:ext cx="42379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Q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：为什么要学习计算机编程？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716" y="2953374"/>
            <a:ext cx="4933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：因为“编程是件很有趣的事儿</a:t>
            </a:r>
            <a:r>
              <a:rPr sz="2400" b="1" spc="5" dirty="0">
                <a:solidFill>
                  <a:srgbClr val="006FC0"/>
                </a:solidFill>
                <a:latin typeface="Heiti SC"/>
                <a:cs typeface="Heiti SC"/>
              </a:rPr>
              <a:t>”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3064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计算机编程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139" marR="97155" algn="ctr">
              <a:lnSpc>
                <a:spcPct val="100000"/>
              </a:lnSpc>
            </a:pPr>
            <a:r>
              <a:rPr dirty="0"/>
              <a:t>编程能够训练思维</a:t>
            </a:r>
          </a:p>
          <a:p>
            <a:pPr marL="104775">
              <a:lnSpc>
                <a:spcPct val="100000"/>
              </a:lnSpc>
            </a:pPr>
            <a:endParaRPr dirty="0"/>
          </a:p>
          <a:p>
            <a:pPr marL="117475">
              <a:lnSpc>
                <a:spcPct val="100000"/>
              </a:lnSpc>
              <a:spcBef>
                <a:spcPts val="1925"/>
              </a:spcBef>
            </a:pPr>
            <a:r>
              <a:rPr b="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b="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编程体现了一种抽象交互关系、自动化执行的思维模式</a:t>
            </a:r>
          </a:p>
          <a:p>
            <a:pPr marL="104775"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17475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b="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计算思维：区别逻辑思维和实证思维的第三种思维模式</a:t>
            </a:r>
          </a:p>
          <a:p>
            <a:pPr marL="104775"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17475">
              <a:lnSpc>
                <a:spcPct val="100000"/>
              </a:lnSpc>
            </a:pPr>
            <a:r>
              <a:rPr b="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b="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00"/>
                </a:solidFill>
              </a:rPr>
              <a:t>能够促进人类思考，增进观察力和深化对交互关系的理解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本课概要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3064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计算机编程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0473" y="1601840"/>
            <a:ext cx="7563484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19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编程能够增进认识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编程不单纯是求解计算问题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不仅要思考解决方法，还要思考用户体验、执行效率等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能够帮助程序员加深用户行为以及社会和文化认识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3064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计算机编程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139" marR="97155" algn="ctr">
              <a:lnSpc>
                <a:spcPct val="100000"/>
              </a:lnSpc>
            </a:pPr>
            <a:r>
              <a:rPr dirty="0"/>
              <a:t>编程能够带来乐趣</a:t>
            </a:r>
          </a:p>
          <a:p>
            <a:pPr marL="104775">
              <a:lnSpc>
                <a:spcPct val="100000"/>
              </a:lnSpc>
            </a:pPr>
            <a:endParaRPr dirty="0"/>
          </a:p>
          <a:p>
            <a:pPr marL="117475">
              <a:lnSpc>
                <a:spcPct val="100000"/>
              </a:lnSpc>
              <a:spcBef>
                <a:spcPts val="1925"/>
              </a:spcBef>
            </a:pPr>
            <a:r>
              <a:rPr b="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b="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编程能够提供展示自身思想和能力的舞台</a:t>
            </a:r>
          </a:p>
          <a:p>
            <a:pPr marL="104775"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17475">
              <a:lnSpc>
                <a:spcPct val="100000"/>
              </a:lnSpc>
            </a:pPr>
            <a:r>
              <a:rPr b="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b="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让世界增加新的颜色、让自己变得更酷、提升心理满足感</a:t>
            </a:r>
          </a:p>
          <a:p>
            <a:pPr marL="104775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17475">
              <a:lnSpc>
                <a:spcPct val="100000"/>
              </a:lnSpc>
            </a:pPr>
            <a:r>
              <a:rPr b="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b="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00"/>
                </a:solidFill>
              </a:rPr>
              <a:t>在信息空间里思考创新、</a:t>
            </a:r>
            <a:r>
              <a:rPr dirty="0">
                <a:solidFill>
                  <a:srgbClr val="000000"/>
                </a:solidFill>
              </a:rPr>
              <a:t>将</a:t>
            </a:r>
            <a:r>
              <a:rPr spc="-5" dirty="0">
                <a:solidFill>
                  <a:srgbClr val="000000"/>
                </a:solidFill>
              </a:rPr>
              <a:t>创新变为现实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3064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计算机编程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6576" y="1601840"/>
            <a:ext cx="6649084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538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编程能够提高效率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能够更好地利用计算机解决问题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显</a:t>
            </a:r>
            <a:r>
              <a:rPr sz="2400" b="1" spc="-5" dirty="0">
                <a:latin typeface="Heiti SC"/>
                <a:cs typeface="Heiti SC"/>
              </a:rPr>
              <a:t>著</a:t>
            </a:r>
            <a:r>
              <a:rPr sz="2400" b="1" dirty="0">
                <a:latin typeface="Heiti SC"/>
                <a:cs typeface="Heiti SC"/>
              </a:rPr>
              <a:t>提高工作、生活和学习效率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为个人理想实现提供一种借助计算机的高效手段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3064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计算机编程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6576" y="1601840"/>
            <a:ext cx="6739255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538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编程带来就业机会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程序员是信息时代最重要的工作岗位之一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国内外对程序员岗位的缺口都在百万以上规模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计算机已经渗透于各个行业</a:t>
            </a:r>
            <a:r>
              <a:rPr sz="2400" b="1" dirty="0">
                <a:latin typeface="Heiti SC"/>
                <a:cs typeface="Heiti SC"/>
              </a:rPr>
              <a:t>，</a:t>
            </a:r>
            <a:r>
              <a:rPr sz="2400" b="1" spc="110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就业前景非常广阔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学习编程的误区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2406" y="1601840"/>
            <a:ext cx="7258684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685">
              <a:lnSpc>
                <a:spcPct val="100000"/>
              </a:lnSpc>
            </a:pP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Q</a:t>
            </a:r>
            <a:r>
              <a:rPr sz="2400" b="1" spc="95" dirty="0">
                <a:solidFill>
                  <a:srgbClr val="006FC0"/>
                </a:solidFill>
                <a:latin typeface="Heiti SC"/>
                <a:cs typeface="Heiti SC"/>
              </a:rPr>
              <a:t>：编程很难学吗？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：掌握方法就很容易！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首先，掌握编程语言的语法，熟悉基本概念和逻辑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其次，结合计算问题思考程序结构，会使用编程套路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最后，参照案例多练习多实践，学会举一反三次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5561" y="2400991"/>
            <a:ext cx="60636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编程辣么好，还等什么？开始学习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吧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！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28104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程序设计基本方法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5510" y="1630542"/>
            <a:ext cx="4821555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计算机的功能性和可编程性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编译和解释、静态语言和脚本语言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IPO</a:t>
            </a:r>
            <a:r>
              <a:rPr sz="2400" b="1" dirty="0">
                <a:latin typeface="Heiti SC"/>
                <a:cs typeface="Heiti SC"/>
              </a:rPr>
              <a:t>、理解问题的计算部分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掌握计算机编程的价值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6854" y="2368987"/>
            <a:ext cx="807021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辣么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漂亮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spc="-145" dirty="0">
                <a:solidFill>
                  <a:srgbClr val="00AF50"/>
                </a:solidFill>
                <a:latin typeface="Andale Mono"/>
                <a:cs typeface="Andale Mono"/>
              </a:rPr>
              <a:t>*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的学习资料，要不要认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识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一下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制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作者？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97218" y="4359717"/>
            <a:ext cx="172783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80" dirty="0">
                <a:solidFill>
                  <a:srgbClr val="00AF50"/>
                </a:solidFill>
                <a:latin typeface="Andale Mono"/>
                <a:cs typeface="Andale Mono"/>
              </a:rPr>
              <a:t>*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仅代表个人审美品味</a:t>
            </a:r>
            <a:endParaRPr sz="1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777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1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基本语法元素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7375" y="1641591"/>
            <a:ext cx="433705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程序设计基本方法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Pytho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开发环境配置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10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3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实</a:t>
            </a:r>
            <a:r>
              <a:rPr sz="2400" b="1" spc="-5" dirty="0">
                <a:latin typeface="Heiti SC"/>
                <a:cs typeface="Heiti SC"/>
              </a:rPr>
              <a:t>例</a:t>
            </a:r>
            <a:r>
              <a:rPr sz="2400" b="1" spc="15" dirty="0">
                <a:latin typeface="Arial"/>
                <a:cs typeface="Arial"/>
              </a:rPr>
              <a:t>1: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温度转换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4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Pytho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程序语法元素分析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6854" y="2368987"/>
            <a:ext cx="807021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辣么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清晰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spc="-145" dirty="0">
                <a:solidFill>
                  <a:srgbClr val="00AF50"/>
                </a:solidFill>
                <a:latin typeface="Andale Mono"/>
                <a:cs typeface="Andale Mono"/>
              </a:rPr>
              <a:t>*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的内容体系，要不要认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识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一下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设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计者？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97218" y="4359717"/>
            <a:ext cx="172783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80" dirty="0">
                <a:solidFill>
                  <a:srgbClr val="00AF50"/>
                </a:solidFill>
                <a:latin typeface="Andale Mono"/>
                <a:cs typeface="Andale Mono"/>
              </a:rPr>
              <a:t>*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仅代表个人审美品味</a:t>
            </a:r>
            <a:endParaRPr sz="1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6854" y="2368987"/>
            <a:ext cx="807021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辣么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精良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spc="-145" dirty="0">
                <a:solidFill>
                  <a:srgbClr val="00AF50"/>
                </a:solidFill>
                <a:latin typeface="Andale Mono"/>
                <a:cs typeface="Andale Mono"/>
              </a:rPr>
              <a:t>*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的课程制作，要不要认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识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一下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策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划者？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97218" y="4359717"/>
            <a:ext cx="172783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80" dirty="0">
                <a:solidFill>
                  <a:srgbClr val="00AF50"/>
                </a:solidFill>
                <a:latin typeface="Andale Mono"/>
                <a:cs typeface="Andale Mono"/>
              </a:rPr>
              <a:t>*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仅代表个人审美品味</a:t>
            </a:r>
            <a:endParaRPr sz="1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5226" y="1996859"/>
            <a:ext cx="527494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开发环境配置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开发环境配置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6732" y="1589835"/>
            <a:ext cx="3639820" cy="210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0025" indent="-187325">
              <a:lnSpc>
                <a:spcPct val="100000"/>
              </a:lnSpc>
              <a:buClr>
                <a:srgbClr val="007EDE"/>
              </a:buClr>
              <a:buChar char="-"/>
              <a:tabLst>
                <a:tab pos="200660" algn="l"/>
              </a:tabLst>
            </a:pP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语言概述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Clr>
                <a:srgbClr val="007EDE"/>
              </a:buClr>
              <a:buFont typeface="Arial"/>
              <a:buChar char="-"/>
            </a:pPr>
            <a:endParaRPr sz="205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lr>
                <a:srgbClr val="007EDE"/>
              </a:buClr>
              <a:buChar char="-"/>
              <a:tabLst>
                <a:tab pos="200660" algn="l"/>
              </a:tabLst>
            </a:pP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基本开发环</a:t>
            </a:r>
            <a:r>
              <a:rPr sz="2000" b="1" spc="-15" dirty="0">
                <a:latin typeface="Heiti SC"/>
                <a:cs typeface="Heiti SC"/>
              </a:rPr>
              <a:t>境</a:t>
            </a:r>
            <a:r>
              <a:rPr sz="2000" b="1" spc="35" dirty="0">
                <a:latin typeface="Arial"/>
                <a:cs typeface="Arial"/>
              </a:rPr>
              <a:t>IDL</a:t>
            </a:r>
            <a:r>
              <a:rPr sz="2000" b="1" spc="-19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  <a:buClr>
                <a:srgbClr val="007EDE"/>
              </a:buClr>
              <a:buFont typeface="Arial"/>
              <a:buChar char="-"/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程序编写与</a:t>
            </a:r>
            <a:r>
              <a:rPr sz="2000" b="1" spc="-15" dirty="0">
                <a:latin typeface="Heiti SC"/>
                <a:cs typeface="Heiti SC"/>
              </a:rPr>
              <a:t>运行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lr>
                <a:srgbClr val="007EDE"/>
              </a:buClr>
              <a:buChar char="-"/>
              <a:tabLst>
                <a:tab pos="200660" algn="l"/>
              </a:tabLst>
            </a:pP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高级开发环</a:t>
            </a:r>
            <a:r>
              <a:rPr sz="2000" b="1" spc="-15" dirty="0">
                <a:latin typeface="Heiti SC"/>
                <a:cs typeface="Heiti SC"/>
              </a:rPr>
              <a:t>境</a:t>
            </a:r>
            <a:r>
              <a:rPr sz="2000" b="1" spc="65" dirty="0">
                <a:latin typeface="Arial"/>
                <a:cs typeface="Arial"/>
              </a:rPr>
              <a:t>V</a:t>
            </a:r>
            <a:r>
              <a:rPr sz="2000" b="1" spc="-140" dirty="0">
                <a:latin typeface="Arial"/>
                <a:cs typeface="Arial"/>
              </a:rPr>
              <a:t>S</a:t>
            </a:r>
            <a:r>
              <a:rPr sz="2000" b="1" spc="30" dirty="0">
                <a:latin typeface="Arial"/>
                <a:cs typeface="Arial"/>
              </a:rPr>
              <a:t>Co</a:t>
            </a:r>
            <a:r>
              <a:rPr sz="2000" b="1" spc="15" dirty="0">
                <a:latin typeface="Arial"/>
                <a:cs typeface="Arial"/>
              </a:rPr>
              <a:t>d</a:t>
            </a:r>
            <a:r>
              <a:rPr sz="2000" b="1" spc="5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85033" y="2303830"/>
            <a:ext cx="377507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语言概述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4455" y="844296"/>
            <a:ext cx="4607052" cy="1360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0148" y="2809676"/>
            <a:ext cx="8381365" cy="159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70100"/>
              </a:lnSpc>
              <a:tabLst>
                <a:tab pos="1289685" algn="l"/>
              </a:tabLst>
            </a:pP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5" dirty="0">
                <a:latin typeface="Arial"/>
                <a:cs typeface="Arial"/>
              </a:rPr>
              <a:t>o</a:t>
            </a:r>
            <a:r>
              <a:rPr sz="2400" b="1" spc="10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65" dirty="0">
                <a:latin typeface="Arial"/>
                <a:cs typeface="Arial"/>
              </a:rPr>
              <a:t>[`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ai</a:t>
            </a:r>
            <a:r>
              <a:rPr sz="2400" b="1" spc="5" dirty="0">
                <a:latin typeface="Heiti SC"/>
                <a:cs typeface="Heiti SC"/>
              </a:rPr>
              <a:t>θ</a:t>
            </a:r>
            <a:r>
              <a:rPr sz="2400" b="1" spc="-235" dirty="0">
                <a:latin typeface="Menlo"/>
                <a:cs typeface="Menlo"/>
              </a:rPr>
              <a:t>ə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135" dirty="0">
                <a:latin typeface="Arial"/>
                <a:cs typeface="Arial"/>
              </a:rPr>
              <a:t>]</a:t>
            </a:r>
            <a:r>
              <a:rPr sz="2400" b="1" spc="-5" dirty="0">
                <a:latin typeface="Heiti SC"/>
                <a:cs typeface="Heiti SC"/>
              </a:rPr>
              <a:t>，</a:t>
            </a:r>
            <a:r>
              <a:rPr sz="2400" b="1" dirty="0">
                <a:latin typeface="Heiti SC"/>
                <a:cs typeface="Heiti SC"/>
              </a:rPr>
              <a:t>译</a:t>
            </a:r>
            <a:r>
              <a:rPr sz="2400" b="1" spc="-5" dirty="0">
                <a:latin typeface="Heiti SC"/>
                <a:cs typeface="Heiti SC"/>
              </a:rPr>
              <a:t>为“蟒蛇</a:t>
            </a:r>
            <a:r>
              <a:rPr sz="2400" b="1" dirty="0">
                <a:latin typeface="Heiti SC"/>
                <a:cs typeface="Heiti SC"/>
              </a:rPr>
              <a:t>”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语言拥有者</a:t>
            </a:r>
            <a:r>
              <a:rPr sz="2400" b="1" spc="-10" dirty="0">
                <a:latin typeface="Heiti SC"/>
                <a:cs typeface="Heiti SC"/>
              </a:rPr>
              <a:t>是</a:t>
            </a:r>
            <a:r>
              <a:rPr sz="2400" b="1" spc="75" dirty="0">
                <a:latin typeface="Arial"/>
                <a:cs typeface="Arial"/>
              </a:rPr>
              <a:t>Py</a:t>
            </a:r>
            <a:r>
              <a:rPr sz="2400" b="1" spc="4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hon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</a:t>
            </a:r>
            <a:r>
              <a:rPr sz="2400" b="1" spc="-75" dirty="0">
                <a:latin typeface="Arial"/>
                <a:cs typeface="Arial"/>
              </a:rPr>
              <a:t>o</a:t>
            </a:r>
            <a:r>
              <a:rPr sz="2400" b="1" spc="210" dirty="0">
                <a:latin typeface="Arial"/>
                <a:cs typeface="Arial"/>
              </a:rPr>
              <a:t>f</a:t>
            </a:r>
            <a:r>
              <a:rPr sz="2400" b="1" spc="120" dirty="0">
                <a:latin typeface="Arial"/>
                <a:cs typeface="Arial"/>
              </a:rPr>
              <a:t>twar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b="1" spc="35" dirty="0">
                <a:latin typeface="Arial"/>
                <a:cs typeface="Arial"/>
              </a:rPr>
              <a:t>Fou</a:t>
            </a:r>
            <a:r>
              <a:rPr sz="2400" b="1" spc="45" dirty="0">
                <a:latin typeface="Arial"/>
                <a:cs typeface="Arial"/>
              </a:rPr>
              <a:t>n</a:t>
            </a:r>
            <a:r>
              <a:rPr sz="2400" b="1" spc="50" dirty="0">
                <a:latin typeface="Arial"/>
                <a:cs typeface="Arial"/>
              </a:rPr>
              <a:t>dation(PSF)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120" dirty="0">
                <a:latin typeface="Arial"/>
                <a:cs typeface="Arial"/>
              </a:rPr>
              <a:t>PS</a:t>
            </a:r>
            <a:r>
              <a:rPr sz="2400" b="1" spc="-95" dirty="0">
                <a:latin typeface="Arial"/>
                <a:cs typeface="Arial"/>
              </a:rPr>
              <a:t>F</a:t>
            </a:r>
            <a:r>
              <a:rPr sz="2400" b="1" dirty="0">
                <a:latin typeface="Heiti SC"/>
                <a:cs typeface="Heiti SC"/>
              </a:rPr>
              <a:t>是非盈利组织，致力于保</a:t>
            </a:r>
            <a:r>
              <a:rPr sz="2400" b="1" spc="-10" dirty="0">
                <a:latin typeface="Heiti SC"/>
                <a:cs typeface="Heiti SC"/>
              </a:rPr>
              <a:t>护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语言开放、开源和发展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518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语言的诞生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8788" y="1815608"/>
            <a:ext cx="3070225" cy="2686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050"/>
              </a:lnSpc>
            </a:pPr>
            <a:r>
              <a:rPr sz="2800" b="1" spc="-5" dirty="0">
                <a:latin typeface="Times New Roman"/>
                <a:cs typeface="Times New Roman"/>
              </a:rPr>
              <a:t>Gui</a:t>
            </a:r>
            <a:r>
              <a:rPr sz="2800" b="1" dirty="0">
                <a:latin typeface="Times New Roman"/>
                <a:cs typeface="Times New Roman"/>
              </a:rPr>
              <a:t>d</a:t>
            </a:r>
            <a:r>
              <a:rPr sz="2800" b="1" spc="-5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 va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Ros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800" b="1" spc="-5" dirty="0">
                <a:latin typeface="Times New Roman"/>
                <a:cs typeface="Times New Roman"/>
              </a:rPr>
              <a:t>um Pyt</a:t>
            </a:r>
            <a:r>
              <a:rPr sz="2800" b="1" dirty="0">
                <a:latin typeface="Times New Roman"/>
                <a:cs typeface="Times New Roman"/>
              </a:rPr>
              <a:t>h</a:t>
            </a:r>
            <a:r>
              <a:rPr sz="2800" b="1" spc="-5" dirty="0">
                <a:latin typeface="Times New Roman"/>
                <a:cs typeface="Times New Roman"/>
              </a:rPr>
              <a:t>o</a:t>
            </a:r>
            <a:r>
              <a:rPr sz="2800" b="1" spc="0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Heiti SC"/>
                <a:cs typeface="Heiti SC"/>
              </a:rPr>
              <a:t>语言创立者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2800" b="1" spc="-5" dirty="0">
                <a:latin typeface="Times New Roman"/>
                <a:cs typeface="Times New Roman"/>
              </a:rPr>
              <a:t>2002</a:t>
            </a:r>
            <a:r>
              <a:rPr sz="2800" b="1" spc="-10" dirty="0">
                <a:latin typeface="Heiti SC"/>
                <a:cs typeface="Heiti SC"/>
              </a:rPr>
              <a:t>年</a:t>
            </a:r>
            <a:r>
              <a:rPr sz="2800" b="1" spc="-5" dirty="0">
                <a:latin typeface="Heiti SC"/>
                <a:cs typeface="Heiti SC"/>
              </a:rPr>
              <a:t>，</a:t>
            </a:r>
            <a:r>
              <a:rPr sz="2800" b="1" spc="-5" dirty="0">
                <a:latin typeface="Times New Roman"/>
                <a:cs typeface="Times New Roman"/>
              </a:rPr>
              <a:t>Pyth</a:t>
            </a:r>
            <a:r>
              <a:rPr sz="2800" b="1" dirty="0">
                <a:latin typeface="Times New Roman"/>
                <a:cs typeface="Times New Roman"/>
              </a:rPr>
              <a:t>o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2</a:t>
            </a:r>
            <a:r>
              <a:rPr sz="2800" b="1" spc="-10" dirty="0">
                <a:latin typeface="Times New Roman"/>
                <a:cs typeface="Times New Roman"/>
              </a:rPr>
              <a:t>.</a:t>
            </a:r>
            <a:r>
              <a:rPr sz="2800" b="1" spc="-5" dirty="0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latin typeface="Times New Roman"/>
                <a:cs typeface="Times New Roman"/>
              </a:rPr>
              <a:t>2008</a:t>
            </a:r>
            <a:r>
              <a:rPr sz="2800" b="1" spc="-5" dirty="0">
                <a:latin typeface="Heiti SC"/>
                <a:cs typeface="Heiti SC"/>
              </a:rPr>
              <a:t>年，</a:t>
            </a:r>
            <a:r>
              <a:rPr sz="2800" b="1" spc="-5" dirty="0">
                <a:latin typeface="Times New Roman"/>
                <a:cs typeface="Times New Roman"/>
              </a:rPr>
              <a:t>Pyt</a:t>
            </a:r>
            <a:r>
              <a:rPr sz="2800" b="1" dirty="0">
                <a:latin typeface="Times New Roman"/>
                <a:cs typeface="Times New Roman"/>
              </a:rPr>
              <a:t>h</a:t>
            </a:r>
            <a:r>
              <a:rPr sz="2800" b="1" spc="-5" dirty="0">
                <a:latin typeface="Times New Roman"/>
                <a:cs typeface="Times New Roman"/>
              </a:rPr>
              <a:t>on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3</a:t>
            </a:r>
            <a:r>
              <a:rPr sz="2800" b="1" spc="-10" dirty="0">
                <a:latin typeface="Times New Roman"/>
                <a:cs typeface="Times New Roman"/>
              </a:rPr>
              <a:t>.</a:t>
            </a:r>
            <a:r>
              <a:rPr sz="2800" b="1" spc="-5" dirty="0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8071" y="1356360"/>
            <a:ext cx="3241548" cy="3500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777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1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基本语法元素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dirty="0">
                <a:solidFill>
                  <a:srgbClr val="007EDE"/>
                </a:solidFill>
                <a:latin typeface="Heiti SC"/>
                <a:cs typeface="Heiti SC"/>
              </a:rPr>
              <a:t>方法论</a:t>
            </a:r>
          </a:p>
          <a:p>
            <a:pPr marL="2040255" marR="619760" indent="813435">
              <a:lnSpc>
                <a:spcPts val="5190"/>
              </a:lnSpc>
              <a:spcBef>
                <a:spcPts val="550"/>
              </a:spcBef>
            </a:pPr>
            <a:r>
              <a:rPr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程序的基本编写方法</a:t>
            </a:r>
            <a:r>
              <a:rPr spc="-20" dirty="0">
                <a:solidFill>
                  <a:srgbClr val="000000"/>
                </a:solidFill>
                <a:latin typeface="Heiti SC"/>
                <a:cs typeface="Heiti SC"/>
              </a:rPr>
              <a:t>：</a:t>
            </a:r>
            <a:r>
              <a:rPr spc="55" dirty="0">
                <a:solidFill>
                  <a:srgbClr val="000000"/>
                </a:solidFill>
                <a:latin typeface="Arial"/>
                <a:cs typeface="Arial"/>
              </a:rPr>
              <a:t>IPO </a:t>
            </a:r>
            <a:r>
              <a:rPr dirty="0">
                <a:solidFill>
                  <a:srgbClr val="007EDE"/>
                </a:solidFill>
                <a:latin typeface="Heiti SC"/>
                <a:cs typeface="Heiti SC"/>
              </a:rPr>
              <a:t>实践能力</a:t>
            </a:r>
          </a:p>
          <a:p>
            <a:pPr marL="2853690">
              <a:lnSpc>
                <a:spcPct val="100000"/>
              </a:lnSpc>
              <a:spcBef>
                <a:spcPts val="1745"/>
              </a:spcBef>
            </a:pPr>
            <a:r>
              <a:rPr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看</a:t>
            </a:r>
            <a:r>
              <a:rPr spc="-5" dirty="0">
                <a:solidFill>
                  <a:srgbClr val="000000"/>
                </a:solidFill>
                <a:latin typeface="Heiti SC"/>
                <a:cs typeface="Heiti SC"/>
              </a:rPr>
              <a:t>懂</a:t>
            </a:r>
            <a:r>
              <a:rPr spc="135" dirty="0">
                <a:solidFill>
                  <a:srgbClr val="000000"/>
                </a:solidFill>
                <a:latin typeface="Arial"/>
                <a:cs typeface="Arial"/>
              </a:rPr>
              <a:t>10</a:t>
            </a:r>
            <a:r>
              <a:rPr spc="-5" dirty="0">
                <a:solidFill>
                  <a:srgbClr val="000000"/>
                </a:solidFill>
                <a:latin typeface="Heiti SC"/>
                <a:cs typeface="Heiti SC"/>
              </a:rPr>
              <a:t>行左右简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单</a:t>
            </a:r>
            <a:r>
              <a:rPr spc="65" dirty="0">
                <a:solidFill>
                  <a:srgbClr val="000000"/>
                </a:solidFill>
                <a:latin typeface="Arial"/>
                <a:cs typeface="Arial"/>
              </a:rPr>
              <a:t>Pyt</a:t>
            </a:r>
            <a:r>
              <a:rPr spc="75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pc="95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dirty="0">
                <a:solidFill>
                  <a:srgbClr val="000000"/>
                </a:solidFill>
                <a:latin typeface="Heiti SC"/>
                <a:cs typeface="Heiti SC"/>
              </a:rPr>
              <a:t>代码</a:t>
            </a: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312420"/>
            <a:ext cx="8522970" cy="4455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21805" y="4803595"/>
            <a:ext cx="188658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Monty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</a:t>
            </a:r>
            <a:r>
              <a:rPr sz="1800" b="1" spc="10" dirty="0">
                <a:latin typeface="Times New Roman"/>
                <a:cs typeface="Times New Roman"/>
              </a:rPr>
              <a:t>y</a:t>
            </a:r>
            <a:r>
              <a:rPr sz="1800" b="1" dirty="0">
                <a:latin typeface="Times New Roman"/>
                <a:cs typeface="Times New Roman"/>
              </a:rPr>
              <a:t>tho</a:t>
            </a:r>
            <a:r>
              <a:rPr sz="1800" b="1" spc="-10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Heiti SC"/>
                <a:cs typeface="Heiti SC"/>
              </a:rPr>
              <a:t>组合</a:t>
            </a:r>
            <a:endParaRPr sz="1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0579" y="336854"/>
            <a:ext cx="78168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50" dirty="0">
                <a:solidFill>
                  <a:srgbClr val="8A4442"/>
                </a:solidFill>
                <a:latin typeface="Arial"/>
                <a:cs typeface="Arial"/>
              </a:rPr>
              <a:t>I</a:t>
            </a:r>
            <a:r>
              <a:rPr sz="1550" spc="-195" dirty="0">
                <a:solidFill>
                  <a:srgbClr val="8A4442"/>
                </a:solidFill>
                <a:latin typeface="Arial"/>
                <a:cs typeface="Arial"/>
              </a:rPr>
              <a:t>t</a:t>
            </a:r>
            <a:r>
              <a:rPr sz="2050" spc="-1805" dirty="0">
                <a:solidFill>
                  <a:srgbClr val="8A4442"/>
                </a:solidFill>
                <a:latin typeface="Kai"/>
                <a:cs typeface="Kai"/>
              </a:rPr>
              <a:t>’</a:t>
            </a:r>
            <a:r>
              <a:rPr sz="1650" spc="170" dirty="0">
                <a:solidFill>
                  <a:srgbClr val="8A4442"/>
                </a:solidFill>
                <a:latin typeface="Times New Roman"/>
                <a:cs typeface="Times New Roman"/>
              </a:rPr>
              <a:t>s</a:t>
            </a:r>
            <a:r>
              <a:rPr sz="1650" dirty="0">
                <a:solidFill>
                  <a:srgbClr val="8A4442"/>
                </a:solidFill>
                <a:latin typeface="Times New Roman"/>
                <a:cs typeface="Times New Roman"/>
              </a:rPr>
              <a:t> </a:t>
            </a:r>
            <a:r>
              <a:rPr sz="1650" spc="120" dirty="0">
                <a:solidFill>
                  <a:srgbClr val="8A4442"/>
                </a:solidFill>
                <a:latin typeface="Times New Roman"/>
                <a:cs typeface="Times New Roman"/>
              </a:rPr>
              <a:t> </a:t>
            </a:r>
            <a:r>
              <a:rPr sz="850" spc="1970" dirty="0">
                <a:solidFill>
                  <a:srgbClr val="8A4442"/>
                </a:solidFill>
                <a:latin typeface="Kai"/>
                <a:cs typeface="Kai"/>
              </a:rPr>
              <a:t>．</a:t>
            </a:r>
            <a:endParaRPr sz="850">
              <a:latin typeface="Kai"/>
              <a:cs typeface="Ka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4455" y="844296"/>
            <a:ext cx="4607052" cy="1360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8630" y="2899780"/>
            <a:ext cx="8742045" cy="157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70000"/>
              </a:lnSpc>
            </a:pP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语言是一个由编程牛人领导设计并开发的编程语言 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5" dirty="0">
                <a:latin typeface="Arial"/>
                <a:cs typeface="Arial"/>
              </a:rPr>
              <a:t>on</a:t>
            </a:r>
            <a:r>
              <a:rPr sz="2400" b="1" spc="-5" dirty="0">
                <a:latin typeface="Heiti SC"/>
                <a:cs typeface="Heiti SC"/>
              </a:rPr>
              <a:t>语言是一个有开放、开源精神的编程语言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语言应用于火星探测、搜索引</a:t>
            </a:r>
            <a:r>
              <a:rPr sz="2400" b="1" spc="-10" dirty="0">
                <a:latin typeface="Heiti SC"/>
                <a:cs typeface="Heiti SC"/>
              </a:rPr>
              <a:t>擎</a:t>
            </a:r>
            <a:r>
              <a:rPr sz="2400" b="1" dirty="0">
                <a:latin typeface="Heiti SC"/>
                <a:cs typeface="Heiti SC"/>
              </a:rPr>
              <a:t>、引力波分析等众多领域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38629" y="2302322"/>
            <a:ext cx="566864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Times New Roman"/>
                <a:cs typeface="Times New Roman"/>
              </a:rPr>
              <a:t>Pyt</a:t>
            </a:r>
            <a:r>
              <a:rPr spc="0" dirty="0">
                <a:latin typeface="Times New Roman"/>
                <a:cs typeface="Times New Roman"/>
              </a:rPr>
              <a:t>h</a:t>
            </a:r>
            <a:r>
              <a:rPr spc="-5" dirty="0">
                <a:latin typeface="Times New Roman"/>
                <a:cs typeface="Times New Roman"/>
              </a:rPr>
              <a:t>o</a:t>
            </a:r>
            <a:r>
              <a:rPr spc="5" dirty="0">
                <a:latin typeface="Times New Roman"/>
                <a:cs typeface="Times New Roman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基本开发环</a:t>
            </a:r>
            <a:r>
              <a:rPr dirty="0">
                <a:latin typeface="Arial Unicode MS"/>
                <a:cs typeface="Arial Unicode MS"/>
              </a:rPr>
              <a:t>境</a:t>
            </a:r>
            <a:r>
              <a:rPr spc="-5" dirty="0">
                <a:latin typeface="Times New Roman"/>
                <a:cs typeface="Times New Roman"/>
              </a:rPr>
              <a:t>IDLE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5" dirty="0">
                <a:latin typeface="Arial"/>
                <a:cs typeface="Arial"/>
              </a:rPr>
              <a:t>y</a:t>
            </a:r>
            <a:r>
              <a:rPr spc="290" dirty="0">
                <a:latin typeface="Arial"/>
                <a:cs typeface="Arial"/>
              </a:rPr>
              <a:t>thon</a:t>
            </a:r>
            <a:r>
              <a:rPr spc="-5" dirty="0">
                <a:latin typeface="Arial Unicode MS"/>
                <a:cs typeface="Arial Unicode MS"/>
              </a:rPr>
              <a:t>基本开发环境</a:t>
            </a:r>
            <a:r>
              <a:rPr spc="10" dirty="0">
                <a:latin typeface="Arial"/>
                <a:cs typeface="Arial"/>
              </a:rPr>
              <a:t>ID</a:t>
            </a:r>
            <a:r>
              <a:rPr spc="20" dirty="0">
                <a:latin typeface="Arial"/>
                <a:cs typeface="Arial"/>
              </a:rPr>
              <a:t>L</a:t>
            </a:r>
            <a:r>
              <a:rPr spc="-475" dirty="0">
                <a:latin typeface="Arial"/>
                <a:cs typeface="Arial"/>
              </a:rPr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86508" y="1620010"/>
            <a:ext cx="234124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官方提供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3455" y="1620010"/>
            <a:ext cx="30734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适用于小规模程序开发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2860" y="2549895"/>
            <a:ext cx="7334250" cy="179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官方环境：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解释器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spc="425" dirty="0">
                <a:latin typeface="Arial"/>
                <a:cs typeface="Arial"/>
              </a:rPr>
              <a:t>+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ID</a:t>
            </a:r>
            <a:r>
              <a:rPr sz="2400" b="1" spc="45" dirty="0">
                <a:latin typeface="Arial"/>
                <a:cs typeface="Arial"/>
              </a:rPr>
              <a:t>L</a:t>
            </a:r>
            <a:r>
              <a:rPr sz="2400" b="1" spc="-235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开发环境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轻量级：只有几十</a:t>
            </a:r>
            <a:r>
              <a:rPr sz="2400" b="1" spc="185" dirty="0">
                <a:latin typeface="Arial"/>
                <a:cs typeface="Arial"/>
              </a:rPr>
              <a:t>MB</a:t>
            </a:r>
            <a:r>
              <a:rPr sz="2400" b="1" dirty="0">
                <a:latin typeface="Heiti SC"/>
                <a:cs typeface="Heiti SC"/>
              </a:rPr>
              <a:t>大小，使用灵活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功能丰富：编辑</a:t>
            </a:r>
            <a:r>
              <a:rPr sz="2400" b="1" dirty="0">
                <a:latin typeface="Heiti SC"/>
                <a:cs typeface="Heiti SC"/>
              </a:rPr>
              <a:t>器</a:t>
            </a:r>
            <a:r>
              <a:rPr sz="2400" b="1" spc="420" dirty="0">
                <a:latin typeface="Arial"/>
                <a:cs typeface="Arial"/>
              </a:rPr>
              <a:t>+</a:t>
            </a:r>
            <a:r>
              <a:rPr sz="2400" b="1" spc="-5" dirty="0">
                <a:latin typeface="Heiti SC"/>
                <a:cs typeface="Heiti SC"/>
              </a:rPr>
              <a:t>交互环境</a:t>
            </a:r>
            <a:r>
              <a:rPr sz="2400" b="1" spc="420" dirty="0">
                <a:latin typeface="Arial"/>
                <a:cs typeface="Arial"/>
              </a:rPr>
              <a:t>+</a:t>
            </a:r>
            <a:r>
              <a:rPr sz="2400" b="1" spc="-5" dirty="0">
                <a:latin typeface="Heiti SC"/>
                <a:cs typeface="Heiti SC"/>
              </a:rPr>
              <a:t>标准库</a:t>
            </a:r>
            <a:r>
              <a:rPr sz="2400" b="1" spc="420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库</a:t>
            </a:r>
            <a:r>
              <a:rPr sz="2400" b="1" spc="-5" dirty="0">
                <a:latin typeface="Heiti SC"/>
                <a:cs typeface="Heiti SC"/>
              </a:rPr>
              <a:t>安装工具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5" dirty="0">
                <a:latin typeface="Arial"/>
                <a:cs typeface="Arial"/>
              </a:rPr>
              <a:t>y</a:t>
            </a:r>
            <a:r>
              <a:rPr spc="290" dirty="0">
                <a:latin typeface="Arial"/>
                <a:cs typeface="Arial"/>
              </a:rPr>
              <a:t>thon</a:t>
            </a:r>
            <a:r>
              <a:rPr spc="-5" dirty="0">
                <a:latin typeface="Arial Unicode MS"/>
                <a:cs typeface="Arial Unicode MS"/>
              </a:rPr>
              <a:t>基本开发环境</a:t>
            </a:r>
            <a:r>
              <a:rPr spc="10" dirty="0">
                <a:latin typeface="Arial"/>
                <a:cs typeface="Arial"/>
              </a:rPr>
              <a:t>ID</a:t>
            </a:r>
            <a:r>
              <a:rPr spc="20" dirty="0">
                <a:latin typeface="Arial"/>
                <a:cs typeface="Arial"/>
              </a:rPr>
              <a:t>L</a:t>
            </a:r>
            <a:r>
              <a:rPr spc="-475" dirty="0">
                <a:latin typeface="Arial"/>
                <a:cs typeface="Arial"/>
              </a:rPr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86508" y="1620010"/>
            <a:ext cx="234124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官方提供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3455" y="1620010"/>
            <a:ext cx="30734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适用于小规模程序开发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181" y="2837931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下载地址：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9845" y="2837931"/>
            <a:ext cx="44126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5" dirty="0">
                <a:latin typeface="Arial"/>
                <a:cs typeface="Arial"/>
                <a:hlinkClick r:id="rId4"/>
              </a:rPr>
              <a:t>w</a:t>
            </a:r>
            <a:r>
              <a:rPr sz="2400" b="1" spc="165" dirty="0">
                <a:latin typeface="Arial"/>
                <a:cs typeface="Arial"/>
                <a:hlinkClick r:id="rId4"/>
              </a:rPr>
              <a:t>w</a:t>
            </a:r>
            <a:r>
              <a:rPr sz="2400" b="1" spc="60" dirty="0">
                <a:latin typeface="Arial"/>
                <a:cs typeface="Arial"/>
                <a:hlinkClick r:id="rId4"/>
              </a:rPr>
              <a:t>w</a:t>
            </a:r>
            <a:r>
              <a:rPr sz="2400" b="1" spc="90" dirty="0">
                <a:latin typeface="Arial"/>
                <a:cs typeface="Arial"/>
                <a:hlinkClick r:id="rId4"/>
              </a:rPr>
              <a:t>.pyth</a:t>
            </a:r>
            <a:r>
              <a:rPr sz="2400" b="1" spc="100" dirty="0">
                <a:latin typeface="Arial"/>
                <a:cs typeface="Arial"/>
                <a:hlinkClick r:id="rId4"/>
              </a:rPr>
              <a:t>o</a:t>
            </a:r>
            <a:r>
              <a:rPr sz="2400" b="1" spc="75" dirty="0">
                <a:latin typeface="Arial"/>
                <a:cs typeface="Arial"/>
                <a:hlinkClick r:id="rId4"/>
              </a:rPr>
              <a:t>n.o</a:t>
            </a:r>
            <a:r>
              <a:rPr sz="2400" b="1" spc="45" dirty="0">
                <a:latin typeface="Arial"/>
                <a:cs typeface="Arial"/>
                <a:hlinkClick r:id="rId4"/>
              </a:rPr>
              <a:t>r</a:t>
            </a:r>
            <a:r>
              <a:rPr sz="2400" b="1" spc="150" dirty="0">
                <a:latin typeface="Arial"/>
                <a:cs typeface="Arial"/>
                <a:hlinkClick r:id="rId4"/>
              </a:rPr>
              <a:t>g/downl</a:t>
            </a:r>
            <a:r>
              <a:rPr sz="2400" b="1" spc="130" dirty="0">
                <a:latin typeface="Arial"/>
                <a:cs typeface="Arial"/>
                <a:hlinkClick r:id="rId4"/>
              </a:rPr>
              <a:t>o</a:t>
            </a:r>
            <a:r>
              <a:rPr sz="2400" b="1" spc="10" dirty="0">
                <a:latin typeface="Arial"/>
                <a:cs typeface="Arial"/>
                <a:hlinkClick r:id="rId4"/>
              </a:rPr>
              <a:t>ads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181" y="3569705"/>
            <a:ext cx="11626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或者：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9845" y="3569705"/>
            <a:ext cx="47339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5" dirty="0">
                <a:latin typeface="Arial"/>
                <a:cs typeface="Arial"/>
                <a:hlinkClick r:id="rId5"/>
              </a:rPr>
              <a:t>w</a:t>
            </a:r>
            <a:r>
              <a:rPr sz="2400" b="1" spc="165" dirty="0">
                <a:latin typeface="Arial"/>
                <a:cs typeface="Arial"/>
                <a:hlinkClick r:id="rId5"/>
              </a:rPr>
              <a:t>w</a:t>
            </a:r>
            <a:r>
              <a:rPr sz="2400" b="1" spc="60" dirty="0">
                <a:latin typeface="Arial"/>
                <a:cs typeface="Arial"/>
                <a:hlinkClick r:id="rId5"/>
              </a:rPr>
              <a:t>w</a:t>
            </a:r>
            <a:r>
              <a:rPr sz="2400" b="1" spc="90" dirty="0">
                <a:latin typeface="Arial"/>
                <a:cs typeface="Arial"/>
                <a:hlinkClick r:id="rId5"/>
              </a:rPr>
              <a:t>.pyth</a:t>
            </a:r>
            <a:r>
              <a:rPr sz="2400" b="1" spc="100" dirty="0">
                <a:latin typeface="Arial"/>
                <a:cs typeface="Arial"/>
                <a:hlinkClick r:id="rId5"/>
              </a:rPr>
              <a:t>o</a:t>
            </a:r>
            <a:r>
              <a:rPr sz="2400" b="1" spc="130" dirty="0">
                <a:latin typeface="Arial"/>
                <a:cs typeface="Arial"/>
                <a:hlinkClick r:id="rId5"/>
              </a:rPr>
              <a:t>n12</a:t>
            </a:r>
            <a:r>
              <a:rPr sz="2400" b="1" spc="114" dirty="0">
                <a:latin typeface="Arial"/>
                <a:cs typeface="Arial"/>
                <a:hlinkClick r:id="rId5"/>
              </a:rPr>
              <a:t>3</a:t>
            </a:r>
            <a:r>
              <a:rPr sz="2400" b="1" spc="40" dirty="0">
                <a:latin typeface="Arial"/>
                <a:cs typeface="Arial"/>
                <a:hlinkClick r:id="rId5"/>
              </a:rPr>
              <a:t>.i</a:t>
            </a:r>
            <a:r>
              <a:rPr sz="2400" b="1" spc="75" dirty="0">
                <a:latin typeface="Arial"/>
                <a:cs typeface="Arial"/>
                <a:hlinkClick r:id="rId5"/>
              </a:rPr>
              <a:t>o</a:t>
            </a:r>
            <a:r>
              <a:rPr sz="2400" b="1" spc="155" dirty="0">
                <a:latin typeface="Arial"/>
                <a:cs typeface="Arial"/>
                <a:hlinkClick r:id="rId5"/>
              </a:rPr>
              <a:t>/downl</a:t>
            </a:r>
            <a:r>
              <a:rPr sz="2400" b="1" spc="145" dirty="0">
                <a:latin typeface="Arial"/>
                <a:cs typeface="Arial"/>
                <a:hlinkClick r:id="rId5"/>
              </a:rPr>
              <a:t>o</a:t>
            </a:r>
            <a:r>
              <a:rPr sz="2400" b="1" spc="10" dirty="0">
                <a:latin typeface="Arial"/>
                <a:cs typeface="Arial"/>
                <a:hlinkClick r:id="rId5"/>
              </a:rPr>
              <a:t>ads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82035" y="2356306"/>
            <a:ext cx="19799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 err="1">
                <a:solidFill>
                  <a:srgbClr val="006FC0"/>
                </a:solidFill>
                <a:latin typeface="Heiti SC"/>
                <a:cs typeface="Heiti SC"/>
              </a:rPr>
              <a:t>配置</a:t>
            </a:r>
            <a:r>
              <a:rPr lang="en-US" sz="2800" b="1" spc="-5" dirty="0" err="1">
                <a:solidFill>
                  <a:srgbClr val="006FC0"/>
                </a:solidFill>
                <a:latin typeface="Heiti SC"/>
                <a:cs typeface="Heiti SC"/>
              </a:rPr>
              <a:t>Python</a:t>
            </a:r>
            <a:endParaRPr sz="28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61717" y="2302322"/>
            <a:ext cx="502031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Times New Roman"/>
                <a:cs typeface="Times New Roman"/>
              </a:rPr>
              <a:t>Pyt</a:t>
            </a:r>
            <a:r>
              <a:rPr spc="0" dirty="0">
                <a:latin typeface="Times New Roman"/>
                <a:cs typeface="Times New Roman"/>
              </a:rPr>
              <a:t>h</a:t>
            </a:r>
            <a:r>
              <a:rPr spc="-5" dirty="0">
                <a:latin typeface="Times New Roman"/>
                <a:cs typeface="Times New Roman"/>
              </a:rPr>
              <a:t>o</a:t>
            </a:r>
            <a:r>
              <a:rPr spc="5" dirty="0">
                <a:latin typeface="Times New Roman"/>
                <a:cs typeface="Times New Roman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程序编写与运行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5" dirty="0">
                <a:latin typeface="Arial"/>
                <a:cs typeface="Arial"/>
              </a:rPr>
              <a:t>y</a:t>
            </a:r>
            <a:r>
              <a:rPr spc="290" dirty="0">
                <a:latin typeface="Arial"/>
                <a:cs typeface="Arial"/>
              </a:rPr>
              <a:t>thon</a:t>
            </a:r>
            <a:r>
              <a:rPr spc="-5" dirty="0">
                <a:latin typeface="Arial Unicode MS"/>
                <a:cs typeface="Arial Unicode MS"/>
              </a:rPr>
              <a:t>的两种编程方式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0181" y="1620010"/>
            <a:ext cx="7868284" cy="2280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交互式和文件式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交互式：对每个输入语句即时运行结果，适合语法练习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文件式：批量执行一组语句并运行结果，编程的主要方式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42" y="2303830"/>
            <a:ext cx="2562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练习与作业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实例</a:t>
            </a:r>
            <a:r>
              <a:rPr spc="-30" dirty="0">
                <a:latin typeface="Arial"/>
                <a:cs typeface="Arial"/>
              </a:rPr>
              <a:t>1</a:t>
            </a:r>
            <a:r>
              <a:rPr spc="-15" dirty="0">
                <a:latin typeface="Arial"/>
                <a:cs typeface="Arial"/>
              </a:rPr>
              <a:t>: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5" dirty="0">
                <a:latin typeface="Arial Unicode MS"/>
                <a:cs typeface="Arial Unicode MS"/>
              </a:rPr>
              <a:t>圆面积的计算</a:t>
            </a:r>
          </a:p>
        </p:txBody>
      </p:sp>
      <p:sp>
        <p:nvSpPr>
          <p:cNvPr id="6" name="object 6"/>
          <p:cNvSpPr/>
          <p:nvPr/>
        </p:nvSpPr>
        <p:spPr>
          <a:xfrm>
            <a:off x="2339339" y="2147316"/>
            <a:ext cx="4177665" cy="2385060"/>
          </a:xfrm>
          <a:custGeom>
            <a:avLst/>
            <a:gdLst/>
            <a:ahLst/>
            <a:cxnLst/>
            <a:rect l="l" t="t" r="r" b="b"/>
            <a:pathLst>
              <a:path w="4177665" h="2385060">
                <a:moveTo>
                  <a:pt x="0" y="2385060"/>
                </a:moveTo>
                <a:lnTo>
                  <a:pt x="4177284" y="2385060"/>
                </a:lnTo>
                <a:lnTo>
                  <a:pt x="4177284" y="0"/>
                </a:lnTo>
                <a:lnTo>
                  <a:pt x="0" y="0"/>
                </a:lnTo>
                <a:lnTo>
                  <a:pt x="0" y="2385060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8969" y="1620010"/>
            <a:ext cx="6369050" cy="332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6915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根据半径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计算圆面积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1500" algn="l"/>
                <a:tab pos="852169" algn="l"/>
                <a:tab pos="1130935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240" dirty="0">
                <a:latin typeface="FZLTZHB--B51-0"/>
                <a:cs typeface="FZLTZHB--B51-0"/>
              </a:rPr>
              <a:t>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-215" dirty="0">
                <a:latin typeface="FZLTZHB--B51-0"/>
                <a:cs typeface="FZLTZHB--B51-0"/>
              </a:rPr>
              <a:t>25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  <a:tab pos="1271270" algn="l"/>
                <a:tab pos="1548765" algn="l"/>
                <a:tab pos="2527300" algn="l"/>
                <a:tab pos="2807335" algn="l"/>
                <a:tab pos="3084830" algn="l"/>
                <a:tab pos="3364865" algn="l"/>
              </a:tabLst>
            </a:pPr>
            <a:r>
              <a:rPr sz="2000" b="1" spc="-265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65" dirty="0">
                <a:latin typeface="FZLTZHB--B51-0"/>
                <a:cs typeface="FZLTZHB--B51-0"/>
              </a:rPr>
              <a:t>ar</a:t>
            </a:r>
            <a:r>
              <a:rPr sz="2000" b="1" spc="-90" dirty="0">
                <a:latin typeface="FZLTZHB--B51-0"/>
                <a:cs typeface="FZLTZHB--B51-0"/>
              </a:rPr>
              <a:t>e</a:t>
            </a:r>
            <a:r>
              <a:rPr sz="2000" b="1" spc="-220" dirty="0">
                <a:latin typeface="FZLTZHB--B51-0"/>
                <a:cs typeface="FZLTZHB--B51-0"/>
              </a:rPr>
              <a:t>a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35" dirty="0">
                <a:latin typeface="FZLTZHB--B51-0"/>
                <a:cs typeface="FZLTZHB--B51-0"/>
              </a:rPr>
              <a:t>=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5" dirty="0">
                <a:latin typeface="FZLTZHB--B51-0"/>
                <a:cs typeface="FZLTZHB--B51-0"/>
              </a:rPr>
              <a:t>3.1</a:t>
            </a:r>
            <a:r>
              <a:rPr sz="2000" b="1" spc="-5" dirty="0">
                <a:latin typeface="FZLTZHB--B51-0"/>
                <a:cs typeface="FZLTZHB--B51-0"/>
              </a:rPr>
              <a:t>4</a:t>
            </a:r>
            <a:r>
              <a:rPr sz="2000" b="1" spc="-80" dirty="0">
                <a:latin typeface="FZLTZHB--B51-0"/>
                <a:cs typeface="FZLTZHB--B51-0"/>
              </a:rPr>
              <a:t>15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165" dirty="0">
                <a:latin typeface="FZLTZHB--B51-0"/>
                <a:cs typeface="FZLTZHB--B51-0"/>
              </a:rPr>
              <a:t>*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240" dirty="0">
                <a:latin typeface="FZLTZHB--B51-0"/>
                <a:cs typeface="FZLTZHB--B51-0"/>
              </a:rPr>
              <a:t>r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165" dirty="0">
                <a:latin typeface="FZLTZHB--B51-0"/>
                <a:cs typeface="FZLTZHB--B51-0"/>
              </a:rPr>
              <a:t>*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240" dirty="0">
                <a:latin typeface="FZLTZHB--B51-0"/>
                <a:cs typeface="FZLTZHB--B51-0"/>
              </a:rPr>
              <a:t>r</a:t>
            </a:r>
            <a:endParaRPr sz="2000">
              <a:latin typeface="FZLTZHB--B51-0"/>
              <a:cs typeface="FZLTZHB--B51-0"/>
            </a:endParaRPr>
          </a:p>
          <a:p>
            <a:pPr marL="12700" marR="3832225">
              <a:lnSpc>
                <a:spcPct val="120000"/>
              </a:lnSpc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235" dirty="0">
                <a:solidFill>
                  <a:srgbClr val="900090"/>
                </a:solidFill>
                <a:latin typeface="FZLTZHB--B51-0"/>
                <a:cs typeface="FZLTZHB--B51-0"/>
              </a:rPr>
              <a:t>pr</a:t>
            </a:r>
            <a:r>
              <a:rPr sz="2000" b="1" spc="100" dirty="0">
                <a:solidFill>
                  <a:srgbClr val="900090"/>
                </a:solidFill>
                <a:latin typeface="FZLTZHB--B51-0"/>
                <a:cs typeface="FZLTZHB--B51-0"/>
              </a:rPr>
              <a:t>i</a:t>
            </a:r>
            <a:r>
              <a:rPr sz="2000" b="1" spc="50" dirty="0">
                <a:solidFill>
                  <a:srgbClr val="900090"/>
                </a:solidFill>
                <a:latin typeface="FZLTZHB--B51-0"/>
                <a:cs typeface="FZLTZHB--B51-0"/>
              </a:rPr>
              <a:t>nt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-229" dirty="0">
                <a:latin typeface="FZLTZHB--B51-0"/>
                <a:cs typeface="FZLTZHB--B51-0"/>
              </a:rPr>
              <a:t>a</a:t>
            </a:r>
            <a:r>
              <a:rPr sz="2000" b="1" spc="5" dirty="0">
                <a:latin typeface="FZLTZHB--B51-0"/>
                <a:cs typeface="FZLTZHB--B51-0"/>
              </a:rPr>
              <a:t>r</a:t>
            </a:r>
            <a:r>
              <a:rPr sz="2000" b="1" spc="10" dirty="0">
                <a:latin typeface="FZLTZHB--B51-0"/>
                <a:cs typeface="FZLTZHB--B51-0"/>
              </a:rPr>
              <a:t>e</a:t>
            </a:r>
            <a:r>
              <a:rPr sz="2000" b="1" spc="-220" dirty="0">
                <a:latin typeface="FZLTZHB--B51-0"/>
                <a:cs typeface="FZLTZHB--B51-0"/>
              </a:rPr>
              <a:t>a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spc="215" dirty="0">
                <a:latin typeface="FZLTZHB--B51-0"/>
                <a:cs typeface="FZLTZHB--B51-0"/>
              </a:rPr>
              <a:t> </a:t>
            </a:r>
            <a:r>
              <a:rPr sz="2000" b="1" spc="-95" dirty="0">
                <a:solidFill>
                  <a:srgbClr val="0020FF"/>
                </a:solidFill>
                <a:latin typeface="FZLTZHB--B51-0"/>
                <a:cs typeface="FZLTZHB--B51-0"/>
              </a:rPr>
              <a:t>1963.4</a:t>
            </a:r>
            <a:r>
              <a:rPr sz="2000" b="1" spc="-120" dirty="0">
                <a:solidFill>
                  <a:srgbClr val="0020FF"/>
                </a:solidFill>
                <a:latin typeface="FZLTZHB--B51-0"/>
                <a:cs typeface="FZLTZHB--B51-0"/>
              </a:rPr>
              <a:t>3</a:t>
            </a:r>
            <a:r>
              <a:rPr sz="2000" b="1" spc="-225" dirty="0">
                <a:solidFill>
                  <a:srgbClr val="0020FF"/>
                </a:solidFill>
                <a:latin typeface="FZLTZHB--B51-0"/>
                <a:cs typeface="FZLTZHB--B51-0"/>
              </a:rPr>
              <a:t>75</a:t>
            </a:r>
            <a:r>
              <a:rPr sz="2000" b="1" spc="-240" dirty="0">
                <a:solidFill>
                  <a:srgbClr val="0020FF"/>
                </a:solidFill>
                <a:latin typeface="FZLTZHB--B51-0"/>
                <a:cs typeface="FZLTZHB--B51-0"/>
              </a:rPr>
              <a:t>0</a:t>
            </a:r>
            <a:r>
              <a:rPr sz="2000" b="1" spc="-254" dirty="0">
                <a:solidFill>
                  <a:srgbClr val="0020FF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20FF"/>
                </a:solidFill>
                <a:latin typeface="FZLTZHB--B51-0"/>
                <a:cs typeface="FZLTZHB--B51-0"/>
              </a:rPr>
              <a:t>0000002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</a:tabLst>
            </a:pPr>
            <a:r>
              <a:rPr sz="2000" b="1" spc="-265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 </a:t>
            </a:r>
            <a:r>
              <a:rPr sz="2000" b="1" spc="275" dirty="0">
                <a:solidFill>
                  <a:srgbClr val="1DB41D"/>
                </a:solidFill>
                <a:latin typeface="FZLTZHB--B51-0"/>
                <a:cs typeface="FZLTZHB--B51-0"/>
              </a:rPr>
              <a:t>{:.2f}"</a:t>
            </a:r>
            <a:r>
              <a:rPr sz="2000" b="1" spc="-10" dirty="0">
                <a:latin typeface="FZLTZHB--B51-0"/>
                <a:cs typeface="FZLTZHB--B51-0"/>
              </a:rPr>
              <a:t>.for</a:t>
            </a:r>
            <a:r>
              <a:rPr sz="2000" b="1" spc="-25" dirty="0">
                <a:latin typeface="FZLTZHB--B51-0"/>
                <a:cs typeface="FZLTZHB--B51-0"/>
              </a:rPr>
              <a:t>m</a:t>
            </a:r>
            <a:r>
              <a:rPr sz="2000" b="1" spc="160" dirty="0">
                <a:latin typeface="FZLTZHB--B51-0"/>
                <a:cs typeface="FZLTZHB--B51-0"/>
              </a:rPr>
              <a:t>at</a:t>
            </a:r>
            <a:r>
              <a:rPr sz="2000" b="1" spc="110" dirty="0">
                <a:latin typeface="FZLTZHB--B51-0"/>
                <a:cs typeface="FZLTZHB--B51-0"/>
              </a:rPr>
              <a:t>(</a:t>
            </a:r>
            <a:r>
              <a:rPr sz="2000" b="1" spc="-65" dirty="0">
                <a:latin typeface="FZLTZHB--B51-0"/>
                <a:cs typeface="FZLTZHB--B51-0"/>
              </a:rPr>
              <a:t>ar</a:t>
            </a:r>
            <a:r>
              <a:rPr sz="2000" b="1" spc="-90" dirty="0">
                <a:latin typeface="FZLTZHB--B51-0"/>
                <a:cs typeface="FZLTZHB--B51-0"/>
              </a:rPr>
              <a:t>e</a:t>
            </a:r>
            <a:r>
              <a:rPr sz="2000" b="1" spc="-220" dirty="0">
                <a:latin typeface="FZLTZHB--B51-0"/>
                <a:cs typeface="FZLTZHB--B51-0"/>
              </a:rPr>
              <a:t>a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100" dirty="0">
                <a:solidFill>
                  <a:srgbClr val="0020FF"/>
                </a:solidFill>
                <a:latin typeface="FZLTZHB--B51-0"/>
                <a:cs typeface="FZLTZHB--B51-0"/>
              </a:rPr>
              <a:t>1963.44</a:t>
            </a:r>
            <a:endParaRPr sz="2000">
              <a:latin typeface="FZLTZHB--B51-0"/>
              <a:cs typeface="FZLTZHB--B51-0"/>
            </a:endParaRPr>
          </a:p>
          <a:p>
            <a:pPr marR="5080" algn="r">
              <a:lnSpc>
                <a:spcPct val="100000"/>
              </a:lnSpc>
              <a:spcBef>
                <a:spcPts val="1350"/>
              </a:spcBef>
            </a:pPr>
            <a:r>
              <a:rPr sz="2400" b="1" dirty="0">
                <a:latin typeface="Heiti SC"/>
                <a:cs typeface="Heiti SC"/>
              </a:rPr>
              <a:t>交互式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实例</a:t>
            </a:r>
            <a:r>
              <a:rPr spc="-30" dirty="0">
                <a:latin typeface="Arial"/>
                <a:cs typeface="Arial"/>
              </a:rPr>
              <a:t>1</a:t>
            </a:r>
            <a:r>
              <a:rPr spc="-15" dirty="0">
                <a:latin typeface="Arial"/>
                <a:cs typeface="Arial"/>
              </a:rPr>
              <a:t>: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5" dirty="0">
                <a:latin typeface="Arial Unicode MS"/>
                <a:cs typeface="Arial Unicode MS"/>
              </a:rPr>
              <a:t>圆面积的计算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23438" y="1620010"/>
            <a:ext cx="289877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根据半径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计算圆面积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7746" y="2613963"/>
            <a:ext cx="2541905" cy="10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 Unicode MS"/>
                <a:cs typeface="Arial Unicode MS"/>
              </a:rPr>
              <a:t>输出结果如下：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000" spc="-100" dirty="0">
                <a:latin typeface="Andale Mono"/>
                <a:cs typeface="Andale Mono"/>
              </a:rPr>
              <a:t>1963.4</a:t>
            </a:r>
            <a:r>
              <a:rPr sz="2000" spc="-114" dirty="0">
                <a:latin typeface="Andale Mono"/>
                <a:cs typeface="Andale Mono"/>
              </a:rPr>
              <a:t>3</a:t>
            </a:r>
            <a:r>
              <a:rPr sz="2000" spc="-100" dirty="0">
                <a:latin typeface="Andale Mono"/>
                <a:cs typeface="Andale Mono"/>
              </a:rPr>
              <a:t>75</a:t>
            </a:r>
            <a:r>
              <a:rPr sz="2000" spc="-110" dirty="0">
                <a:latin typeface="Andale Mono"/>
                <a:cs typeface="Andale Mono"/>
              </a:rPr>
              <a:t>00</a:t>
            </a:r>
            <a:r>
              <a:rPr sz="2000" spc="-100" dirty="0">
                <a:latin typeface="Andale Mono"/>
                <a:cs typeface="Andale Mono"/>
              </a:rPr>
              <a:t>0000002</a:t>
            </a:r>
            <a:endParaRPr sz="200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</a:pPr>
            <a:r>
              <a:rPr sz="2000" spc="-100" dirty="0">
                <a:latin typeface="Andale Mono"/>
                <a:cs typeface="Andale Mono"/>
              </a:rPr>
              <a:t>1963.44</a:t>
            </a:r>
            <a:endParaRPr sz="2000">
              <a:latin typeface="Andale Mono"/>
              <a:cs typeface="Andale Mon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3329" y="4500389"/>
            <a:ext cx="31184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 Unicode MS"/>
                <a:cs typeface="Arial Unicode MS"/>
              </a:rPr>
              <a:t>保存为</a:t>
            </a:r>
            <a:r>
              <a:rPr sz="1800" spc="-30" dirty="0">
                <a:latin typeface="Arial"/>
                <a:cs typeface="Arial"/>
              </a:rPr>
              <a:t>Cal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70" dirty="0">
                <a:latin typeface="Arial"/>
                <a:cs typeface="Arial"/>
              </a:rPr>
              <a:t>r</a:t>
            </a:r>
            <a:r>
              <a:rPr sz="1800" spc="30" dirty="0">
                <a:latin typeface="Arial"/>
                <a:cs typeface="Arial"/>
              </a:rPr>
              <a:t>cle.p</a:t>
            </a:r>
            <a:r>
              <a:rPr sz="1800" spc="45" dirty="0">
                <a:latin typeface="Arial"/>
                <a:cs typeface="Arial"/>
              </a:rPr>
              <a:t>y</a:t>
            </a:r>
            <a:r>
              <a:rPr sz="1800" dirty="0">
                <a:latin typeface="Arial Unicode MS"/>
                <a:cs typeface="Arial Unicode MS"/>
              </a:rPr>
              <a:t>文件并运行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7838" y="4616998"/>
            <a:ext cx="939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文件式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1123" y="2139695"/>
            <a:ext cx="4177665" cy="1851660"/>
          </a:xfrm>
          <a:custGeom>
            <a:avLst/>
            <a:gdLst/>
            <a:ahLst/>
            <a:cxnLst/>
            <a:rect l="l" t="t" r="r" b="b"/>
            <a:pathLst>
              <a:path w="4177665" h="1851660">
                <a:moveTo>
                  <a:pt x="0" y="1851660"/>
                </a:moveTo>
                <a:lnTo>
                  <a:pt x="4177284" y="1851660"/>
                </a:lnTo>
                <a:lnTo>
                  <a:pt x="4177284" y="0"/>
                </a:lnTo>
                <a:lnTo>
                  <a:pt x="0" y="0"/>
                </a:lnTo>
                <a:lnTo>
                  <a:pt x="0" y="1851660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0473" y="2407625"/>
            <a:ext cx="4017645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2735" algn="l"/>
                <a:tab pos="571500" algn="l"/>
              </a:tabLst>
            </a:pPr>
            <a:r>
              <a:rPr sz="2000" b="1" spc="240" dirty="0">
                <a:latin typeface="FZLTZHB--B51-0"/>
                <a:cs typeface="FZLTZHB--B51-0"/>
              </a:rPr>
              <a:t>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-215" dirty="0">
                <a:latin typeface="FZLTZHB--B51-0"/>
                <a:cs typeface="FZLTZHB--B51-0"/>
              </a:rPr>
              <a:t>25</a:t>
            </a:r>
            <a:endParaRPr sz="2000">
              <a:latin typeface="FZLTZHB--B51-0"/>
              <a:cs typeface="FZLTZHB--B51-0"/>
            </a:endParaRPr>
          </a:p>
          <a:p>
            <a:pPr marL="12700" marR="1062355">
              <a:lnSpc>
                <a:spcPts val="2880"/>
              </a:lnSpc>
              <a:spcBef>
                <a:spcPts val="175"/>
              </a:spcBef>
              <a:tabLst>
                <a:tab pos="712470" algn="l"/>
                <a:tab pos="990600" algn="l"/>
                <a:tab pos="1968500" algn="l"/>
                <a:tab pos="2248535" algn="l"/>
                <a:tab pos="2526665" algn="l"/>
                <a:tab pos="2806700" algn="l"/>
              </a:tabLst>
            </a:pPr>
            <a:r>
              <a:rPr sz="2000" b="1" spc="-110" dirty="0">
                <a:latin typeface="FZLTZHB--B51-0"/>
                <a:cs typeface="FZLTZHB--B51-0"/>
              </a:rPr>
              <a:t>area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85" dirty="0">
                <a:latin typeface="FZLTZHB--B51-0"/>
                <a:cs typeface="FZLTZHB--B51-0"/>
              </a:rPr>
              <a:t>3.</a:t>
            </a:r>
            <a:r>
              <a:rPr sz="2000" b="1" spc="80" dirty="0">
                <a:latin typeface="FZLTZHB--B51-0"/>
                <a:cs typeface="FZLTZHB--B51-0"/>
              </a:rPr>
              <a:t>1</a:t>
            </a:r>
            <a:r>
              <a:rPr sz="2000" b="1" spc="-254" dirty="0">
                <a:latin typeface="FZLTZHB--B51-0"/>
                <a:cs typeface="FZLTZHB--B51-0"/>
              </a:rPr>
              <a:t>4</a:t>
            </a:r>
            <a:r>
              <a:rPr sz="2000" b="1" spc="-85" dirty="0">
                <a:latin typeface="FZLTZHB--B51-0"/>
                <a:cs typeface="FZLTZHB--B51-0"/>
              </a:rPr>
              <a:t>15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240" dirty="0">
                <a:latin typeface="FZLTZHB--B51-0"/>
                <a:cs typeface="FZLTZHB--B51-0"/>
              </a:rPr>
              <a:t>r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240" dirty="0">
                <a:latin typeface="FZLTZHB--B51-0"/>
                <a:cs typeface="FZLTZHB--B51-0"/>
              </a:rPr>
              <a:t>r</a:t>
            </a:r>
            <a:r>
              <a:rPr sz="2000" b="1" spc="155" dirty="0">
                <a:latin typeface="FZLTZHB--B51-0"/>
                <a:cs typeface="FZLTZHB--B51-0"/>
              </a:rPr>
              <a:t> </a:t>
            </a:r>
            <a:r>
              <a:rPr sz="2000" b="1" spc="145" dirty="0">
                <a:solidFill>
                  <a:srgbClr val="900090"/>
                </a:solidFill>
                <a:latin typeface="FZLTZHB--B51-0"/>
                <a:cs typeface="FZLTZHB--B51-0"/>
              </a:rPr>
              <a:t>prin</a:t>
            </a:r>
            <a:r>
              <a:rPr sz="2000" b="1" spc="100" dirty="0">
                <a:solidFill>
                  <a:srgbClr val="90009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29" dirty="0">
                <a:latin typeface="FZLTZHB--B51-0"/>
                <a:cs typeface="FZLTZHB--B51-0"/>
              </a:rPr>
              <a:t>a</a:t>
            </a:r>
            <a:r>
              <a:rPr sz="2000" b="1" spc="-65" dirty="0">
                <a:latin typeface="FZLTZHB--B51-0"/>
                <a:cs typeface="FZLTZHB--B51-0"/>
              </a:rPr>
              <a:t>re</a:t>
            </a:r>
            <a:r>
              <a:rPr sz="2000" b="1" spc="-85" dirty="0">
                <a:latin typeface="FZLTZHB--B51-0"/>
                <a:cs typeface="FZLTZHB--B51-0"/>
              </a:rPr>
              <a:t>a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2000" b="1" spc="275" dirty="0">
                <a:solidFill>
                  <a:srgbClr val="1DB41D"/>
                </a:solidFill>
                <a:latin typeface="FZLTZHB--B51-0"/>
                <a:cs typeface="FZLTZHB--B51-0"/>
              </a:rPr>
              <a:t>{:.2f}"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320" dirty="0">
                <a:latin typeface="FZLTZHB--B51-0"/>
                <a:cs typeface="FZLTZHB--B51-0"/>
              </a:rPr>
              <a:t>t</a:t>
            </a:r>
            <a:r>
              <a:rPr sz="2000" b="1" spc="345" dirty="0">
                <a:latin typeface="FZLTZHB--B51-0"/>
                <a:cs typeface="FZLTZHB--B51-0"/>
              </a:rPr>
              <a:t>(</a:t>
            </a:r>
            <a:r>
              <a:rPr sz="2000" b="1" spc="-229" dirty="0">
                <a:latin typeface="FZLTZHB--B51-0"/>
                <a:cs typeface="FZLTZHB--B51-0"/>
              </a:rPr>
              <a:t>a</a:t>
            </a:r>
            <a:r>
              <a:rPr sz="2000" b="1" spc="-65" dirty="0">
                <a:latin typeface="FZLTZHB--B51-0"/>
                <a:cs typeface="FZLTZHB--B51-0"/>
              </a:rPr>
              <a:t>re</a:t>
            </a:r>
            <a:r>
              <a:rPr sz="2000" b="1" spc="-90" dirty="0">
                <a:latin typeface="FZLTZHB--B51-0"/>
                <a:cs typeface="FZLTZHB--B51-0"/>
              </a:rPr>
              <a:t>a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868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实例</a:t>
            </a:r>
            <a:r>
              <a:rPr spc="-30" dirty="0">
                <a:latin typeface="Arial"/>
                <a:cs typeface="Arial"/>
              </a:rPr>
              <a:t>2</a:t>
            </a:r>
            <a:r>
              <a:rPr spc="-15" dirty="0">
                <a:latin typeface="Arial"/>
                <a:cs typeface="Arial"/>
              </a:rPr>
              <a:t>: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5" dirty="0">
                <a:latin typeface="Arial Unicode MS"/>
                <a:cs typeface="Arial Unicode MS"/>
              </a:rPr>
              <a:t>同切圆绘制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16301" y="4649192"/>
            <a:ext cx="431292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 Unicode MS"/>
                <a:cs typeface="Arial Unicode MS"/>
              </a:rPr>
              <a:t>保存为</a:t>
            </a:r>
            <a:r>
              <a:rPr sz="1800" spc="-280" dirty="0">
                <a:latin typeface="Arial"/>
                <a:cs typeface="Arial"/>
              </a:rPr>
              <a:t>T</a:t>
            </a:r>
            <a:r>
              <a:rPr sz="1800" spc="50" dirty="0">
                <a:latin typeface="Arial"/>
                <a:cs typeface="Arial"/>
              </a:rPr>
              <a:t>a</a:t>
            </a:r>
            <a:r>
              <a:rPr sz="1800" spc="40" dirty="0">
                <a:latin typeface="Arial"/>
                <a:cs typeface="Arial"/>
              </a:rPr>
              <a:t>n</a:t>
            </a:r>
            <a:r>
              <a:rPr sz="1800" spc="90" dirty="0">
                <a:latin typeface="Arial"/>
                <a:cs typeface="Arial"/>
              </a:rPr>
              <a:t>ge</a:t>
            </a:r>
            <a:r>
              <a:rPr sz="1800" spc="75" dirty="0">
                <a:latin typeface="Arial"/>
                <a:cs typeface="Arial"/>
              </a:rPr>
              <a:t>n</a:t>
            </a:r>
            <a:r>
              <a:rPr sz="1800" spc="20" dirty="0">
                <a:latin typeface="Arial"/>
                <a:cs typeface="Arial"/>
              </a:rPr>
              <a:t>t</a:t>
            </a:r>
            <a:r>
              <a:rPr sz="1800" spc="45" dirty="0">
                <a:latin typeface="Arial"/>
                <a:cs typeface="Arial"/>
              </a:rPr>
              <a:t>C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7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cles</a:t>
            </a:r>
            <a:r>
              <a:rPr sz="1800" spc="65" dirty="0">
                <a:latin typeface="Arial"/>
                <a:cs typeface="Arial"/>
              </a:rPr>
              <a:t>D</a:t>
            </a:r>
            <a:r>
              <a:rPr sz="1800" spc="55" dirty="0">
                <a:latin typeface="Arial"/>
                <a:cs typeface="Arial"/>
              </a:rPr>
              <a:t>ra</a:t>
            </a:r>
            <a:r>
              <a:rPr sz="1800" spc="-10" dirty="0">
                <a:latin typeface="Arial"/>
                <a:cs typeface="Arial"/>
              </a:rPr>
              <a:t>w</a:t>
            </a:r>
            <a:r>
              <a:rPr sz="1800" spc="40" dirty="0">
                <a:latin typeface="Arial"/>
                <a:cs typeface="Arial"/>
              </a:rPr>
              <a:t>.py</a:t>
            </a:r>
            <a:r>
              <a:rPr sz="1800" spc="-5" dirty="0">
                <a:latin typeface="Arial Unicode MS"/>
                <a:cs typeface="Arial Unicode MS"/>
              </a:rPr>
              <a:t>文件并运行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47838" y="4616998"/>
            <a:ext cx="939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文件式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38215" y="2284476"/>
            <a:ext cx="2161032" cy="1975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7196" y="2068067"/>
            <a:ext cx="3241675" cy="2289175"/>
          </a:xfrm>
          <a:custGeom>
            <a:avLst/>
            <a:gdLst/>
            <a:ahLst/>
            <a:cxnLst/>
            <a:rect l="l" t="t" r="r" b="b"/>
            <a:pathLst>
              <a:path w="3241675" h="2289175">
                <a:moveTo>
                  <a:pt x="0" y="2289048"/>
                </a:moveTo>
                <a:lnTo>
                  <a:pt x="3241548" y="2289048"/>
                </a:lnTo>
                <a:lnTo>
                  <a:pt x="3241548" y="0"/>
                </a:lnTo>
                <a:lnTo>
                  <a:pt x="0" y="0"/>
                </a:lnTo>
                <a:lnTo>
                  <a:pt x="0" y="228904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66571" y="1620010"/>
            <a:ext cx="4384675" cy="2677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8375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绘制多个同切圆</a:t>
            </a:r>
            <a:endParaRPr sz="2400" dirty="0">
              <a:latin typeface="Heiti SC"/>
              <a:cs typeface="Heiti SC"/>
            </a:endParaRPr>
          </a:p>
          <a:p>
            <a:pPr marL="12700" marR="1848485">
              <a:lnSpc>
                <a:spcPct val="120000"/>
              </a:lnSpc>
              <a:spcBef>
                <a:spcPts val="1075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imp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125" dirty="0">
                <a:latin typeface="FZLTZHB--B51-0"/>
                <a:cs typeface="FZLTZHB--B51-0"/>
              </a:rPr>
              <a:t>tu</a:t>
            </a:r>
            <a:r>
              <a:rPr sz="2000" b="1" spc="95" dirty="0">
                <a:latin typeface="FZLTZHB--B51-0"/>
                <a:cs typeface="FZLTZHB--B51-0"/>
              </a:rPr>
              <a:t>r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175" dirty="0">
                <a:latin typeface="FZLTZHB--B51-0"/>
                <a:cs typeface="FZLTZHB--B51-0"/>
              </a:rPr>
              <a:t>le</a:t>
            </a:r>
            <a:r>
              <a:rPr sz="2000" b="1" spc="105" dirty="0">
                <a:latin typeface="FZLTZHB--B51-0"/>
                <a:cs typeface="FZLTZHB--B51-0"/>
              </a:rPr>
              <a:t> </a:t>
            </a:r>
            <a:r>
              <a:rPr sz="2000" b="1" spc="220" dirty="0">
                <a:latin typeface="FZLTZHB--B51-0"/>
                <a:cs typeface="FZLTZHB--B51-0"/>
              </a:rPr>
              <a:t>turtle</a:t>
            </a:r>
            <a:r>
              <a:rPr sz="2000" b="1" spc="145" dirty="0">
                <a:latin typeface="FZLTZHB--B51-0"/>
                <a:cs typeface="FZLTZHB--B51-0"/>
              </a:rPr>
              <a:t>.</a:t>
            </a:r>
            <a:r>
              <a:rPr sz="2000" b="1" spc="-235" dirty="0">
                <a:latin typeface="FZLTZHB--B51-0"/>
                <a:cs typeface="FZLTZHB--B51-0"/>
              </a:rPr>
              <a:t>pe</a:t>
            </a:r>
            <a:r>
              <a:rPr sz="2000" b="1" spc="-250" dirty="0">
                <a:latin typeface="FZLTZHB--B51-0"/>
                <a:cs typeface="FZLTZHB--B51-0"/>
              </a:rPr>
              <a:t>n</a:t>
            </a:r>
            <a:r>
              <a:rPr sz="2000" b="1" spc="-130" dirty="0">
                <a:latin typeface="FZLTZHB--B51-0"/>
                <a:cs typeface="FZLTZHB--B51-0"/>
              </a:rPr>
              <a:t>s</a:t>
            </a:r>
            <a:r>
              <a:rPr sz="2000" b="1" spc="85" dirty="0">
                <a:latin typeface="FZLTZHB--B51-0"/>
                <a:cs typeface="FZLTZHB--B51-0"/>
              </a:rPr>
              <a:t>iz</a:t>
            </a:r>
            <a:r>
              <a:rPr sz="2000" b="1" spc="140" dirty="0">
                <a:latin typeface="FZLTZHB--B51-0"/>
                <a:cs typeface="FZLTZHB--B51-0"/>
              </a:rPr>
              <a:t>e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50" dirty="0">
                <a:latin typeface="FZLTZHB--B51-0"/>
                <a:cs typeface="FZLTZHB--B51-0"/>
              </a:rPr>
              <a:t>2)</a:t>
            </a:r>
            <a:r>
              <a:rPr sz="2000" b="1" spc="25" dirty="0">
                <a:latin typeface="FZLTZHB--B51-0"/>
                <a:cs typeface="FZLTZHB--B51-0"/>
              </a:rPr>
              <a:t> </a:t>
            </a:r>
            <a:r>
              <a:rPr sz="2000" b="1" spc="220" dirty="0">
                <a:latin typeface="FZLTZHB--B51-0"/>
                <a:cs typeface="FZLTZHB--B51-0"/>
              </a:rPr>
              <a:t>turtle</a:t>
            </a:r>
            <a:r>
              <a:rPr sz="2000" b="1" spc="145" dirty="0">
                <a:latin typeface="FZLTZHB--B51-0"/>
                <a:cs typeface="FZLTZHB--B51-0"/>
              </a:rPr>
              <a:t>.</a:t>
            </a:r>
            <a:r>
              <a:rPr sz="2000" b="1" spc="220" dirty="0">
                <a:latin typeface="FZLTZHB--B51-0"/>
                <a:cs typeface="FZLTZHB--B51-0"/>
              </a:rPr>
              <a:t>ci</a:t>
            </a:r>
            <a:r>
              <a:rPr sz="2000" b="1" spc="200" dirty="0">
                <a:latin typeface="FZLTZHB--B51-0"/>
                <a:cs typeface="FZLTZHB--B51-0"/>
              </a:rPr>
              <a:t>r</a:t>
            </a:r>
            <a:r>
              <a:rPr sz="2000" b="1" spc="-175" dirty="0">
                <a:latin typeface="FZLTZHB--B51-0"/>
                <a:cs typeface="FZLTZHB--B51-0"/>
              </a:rPr>
              <a:t>c</a:t>
            </a:r>
            <a:r>
              <a:rPr sz="2000" b="1" spc="95" dirty="0">
                <a:latin typeface="FZLTZHB--B51-0"/>
                <a:cs typeface="FZLTZHB--B51-0"/>
              </a:rPr>
              <a:t>l</a:t>
            </a:r>
            <a:r>
              <a:rPr sz="2000" b="1" spc="254" dirty="0">
                <a:latin typeface="FZLTZHB--B51-0"/>
                <a:cs typeface="FZLTZHB--B51-0"/>
              </a:rPr>
              <a:t>e</a:t>
            </a:r>
            <a:r>
              <a:rPr sz="2000" b="1" spc="155" dirty="0">
                <a:latin typeface="FZLTZHB--B51-0"/>
                <a:cs typeface="FZLTZHB--B51-0"/>
              </a:rPr>
              <a:t>(</a:t>
            </a:r>
            <a:r>
              <a:rPr sz="2000" b="1" spc="195" dirty="0">
                <a:latin typeface="FZLTZHB--B51-0"/>
                <a:cs typeface="FZLTZHB--B51-0"/>
              </a:rPr>
              <a:t>1</a:t>
            </a:r>
            <a:r>
              <a:rPr sz="2000" b="1" spc="30" dirty="0">
                <a:latin typeface="FZLTZHB--B51-0"/>
                <a:cs typeface="FZLTZHB--B51-0"/>
              </a:rPr>
              <a:t>0)</a:t>
            </a:r>
            <a:r>
              <a:rPr sz="2000" b="1" spc="15" dirty="0">
                <a:latin typeface="FZLTZHB--B51-0"/>
                <a:cs typeface="FZLTZHB--B51-0"/>
              </a:rPr>
              <a:t> </a:t>
            </a:r>
            <a:r>
              <a:rPr sz="2000" b="1" spc="220" dirty="0">
                <a:latin typeface="FZLTZHB--B51-0"/>
                <a:cs typeface="FZLTZHB--B51-0"/>
              </a:rPr>
              <a:t>turtle</a:t>
            </a:r>
            <a:r>
              <a:rPr sz="2000" b="1" spc="145" dirty="0">
                <a:latin typeface="FZLTZHB--B51-0"/>
                <a:cs typeface="FZLTZHB--B51-0"/>
              </a:rPr>
              <a:t>.</a:t>
            </a:r>
            <a:r>
              <a:rPr sz="2000" b="1" spc="220" dirty="0">
                <a:latin typeface="FZLTZHB--B51-0"/>
                <a:cs typeface="FZLTZHB--B51-0"/>
              </a:rPr>
              <a:t>ci</a:t>
            </a:r>
            <a:r>
              <a:rPr sz="2000" b="1" spc="200" dirty="0">
                <a:latin typeface="FZLTZHB--B51-0"/>
                <a:cs typeface="FZLTZHB--B51-0"/>
              </a:rPr>
              <a:t>r</a:t>
            </a:r>
            <a:r>
              <a:rPr sz="2000" b="1" spc="-175" dirty="0">
                <a:latin typeface="FZLTZHB--B51-0"/>
                <a:cs typeface="FZLTZHB--B51-0"/>
              </a:rPr>
              <a:t>c</a:t>
            </a:r>
            <a:r>
              <a:rPr sz="2000" b="1" spc="95" dirty="0">
                <a:latin typeface="FZLTZHB--B51-0"/>
                <a:cs typeface="FZLTZHB--B51-0"/>
              </a:rPr>
              <a:t>l</a:t>
            </a:r>
            <a:r>
              <a:rPr sz="2000" b="1" spc="254" dirty="0">
                <a:latin typeface="FZLTZHB--B51-0"/>
                <a:cs typeface="FZLTZHB--B51-0"/>
              </a:rPr>
              <a:t>e</a:t>
            </a:r>
            <a:r>
              <a:rPr sz="2000" b="1" spc="25" dirty="0">
                <a:latin typeface="FZLTZHB--B51-0"/>
                <a:cs typeface="FZLTZHB--B51-0"/>
              </a:rPr>
              <a:t>(</a:t>
            </a:r>
            <a:r>
              <a:rPr sz="2000" b="1" spc="30" dirty="0">
                <a:latin typeface="FZLTZHB--B51-0"/>
                <a:cs typeface="FZLTZHB--B51-0"/>
              </a:rPr>
              <a:t>40)</a:t>
            </a:r>
            <a:r>
              <a:rPr sz="2000" b="1" spc="15" dirty="0">
                <a:latin typeface="FZLTZHB--B51-0"/>
                <a:cs typeface="FZLTZHB--B51-0"/>
              </a:rPr>
              <a:t> </a:t>
            </a:r>
            <a:r>
              <a:rPr sz="2000" b="1" spc="220" dirty="0">
                <a:latin typeface="FZLTZHB--B51-0"/>
                <a:cs typeface="FZLTZHB--B51-0"/>
              </a:rPr>
              <a:t>turtle</a:t>
            </a:r>
            <a:r>
              <a:rPr sz="2000" b="1" spc="145" dirty="0">
                <a:latin typeface="FZLTZHB--B51-0"/>
                <a:cs typeface="FZLTZHB--B51-0"/>
              </a:rPr>
              <a:t>.</a:t>
            </a:r>
            <a:r>
              <a:rPr sz="2000" b="1" spc="220" dirty="0">
                <a:latin typeface="FZLTZHB--B51-0"/>
                <a:cs typeface="FZLTZHB--B51-0"/>
              </a:rPr>
              <a:t>ci</a:t>
            </a:r>
            <a:r>
              <a:rPr sz="2000" b="1" spc="200" dirty="0">
                <a:latin typeface="FZLTZHB--B51-0"/>
                <a:cs typeface="FZLTZHB--B51-0"/>
              </a:rPr>
              <a:t>r</a:t>
            </a:r>
            <a:r>
              <a:rPr sz="2000" b="1" spc="-175" dirty="0">
                <a:latin typeface="FZLTZHB--B51-0"/>
                <a:cs typeface="FZLTZHB--B51-0"/>
              </a:rPr>
              <a:t>c</a:t>
            </a:r>
            <a:r>
              <a:rPr sz="2000" b="1" spc="95" dirty="0">
                <a:latin typeface="FZLTZHB--B51-0"/>
                <a:cs typeface="FZLTZHB--B51-0"/>
              </a:rPr>
              <a:t>l</a:t>
            </a:r>
            <a:r>
              <a:rPr sz="2000" b="1" spc="254" dirty="0">
                <a:latin typeface="FZLTZHB--B51-0"/>
                <a:cs typeface="FZLTZHB--B51-0"/>
              </a:rPr>
              <a:t>e</a:t>
            </a:r>
            <a:r>
              <a:rPr sz="2000" b="1" spc="20" dirty="0">
                <a:latin typeface="FZLTZHB--B51-0"/>
                <a:cs typeface="FZLTZHB--B51-0"/>
              </a:rPr>
              <a:t>(</a:t>
            </a:r>
            <a:r>
              <a:rPr sz="2000" b="1" spc="25" dirty="0">
                <a:latin typeface="FZLTZHB--B51-0"/>
                <a:cs typeface="FZLTZHB--B51-0"/>
              </a:rPr>
              <a:t>8</a:t>
            </a:r>
            <a:r>
              <a:rPr sz="2000" b="1" spc="30" dirty="0">
                <a:latin typeface="FZLTZHB--B51-0"/>
                <a:cs typeface="FZLTZHB--B51-0"/>
              </a:rPr>
              <a:t>0)</a:t>
            </a:r>
            <a:r>
              <a:rPr sz="2000" b="1" spc="15" dirty="0">
                <a:latin typeface="FZLTZHB--B51-0"/>
                <a:cs typeface="FZLTZHB--B51-0"/>
              </a:rPr>
              <a:t> </a:t>
            </a:r>
            <a:r>
              <a:rPr sz="2000" b="1" spc="220" dirty="0">
                <a:latin typeface="FZLTZHB--B51-0"/>
                <a:cs typeface="FZLTZHB--B51-0"/>
              </a:rPr>
              <a:t>turtle</a:t>
            </a:r>
            <a:r>
              <a:rPr sz="2000" b="1" spc="145" dirty="0">
                <a:latin typeface="FZLTZHB--B51-0"/>
                <a:cs typeface="FZLTZHB--B51-0"/>
              </a:rPr>
              <a:t>.</a:t>
            </a:r>
            <a:r>
              <a:rPr sz="2000" b="1" spc="220" dirty="0">
                <a:latin typeface="FZLTZHB--B51-0"/>
                <a:cs typeface="FZLTZHB--B51-0"/>
              </a:rPr>
              <a:t>ci</a:t>
            </a:r>
            <a:r>
              <a:rPr sz="2000" b="1" spc="200" dirty="0">
                <a:latin typeface="FZLTZHB--B51-0"/>
                <a:cs typeface="FZLTZHB--B51-0"/>
              </a:rPr>
              <a:t>r</a:t>
            </a:r>
            <a:r>
              <a:rPr sz="2000" b="1" spc="-175" dirty="0">
                <a:latin typeface="FZLTZHB--B51-0"/>
                <a:cs typeface="FZLTZHB--B51-0"/>
              </a:rPr>
              <a:t>c</a:t>
            </a:r>
            <a:r>
              <a:rPr sz="2000" b="1" spc="95" dirty="0">
                <a:latin typeface="FZLTZHB--B51-0"/>
                <a:cs typeface="FZLTZHB--B51-0"/>
              </a:rPr>
              <a:t>l</a:t>
            </a:r>
            <a:r>
              <a:rPr sz="2000" b="1" spc="254" dirty="0">
                <a:latin typeface="FZLTZHB--B51-0"/>
                <a:cs typeface="FZLTZHB--B51-0"/>
              </a:rPr>
              <a:t>e</a:t>
            </a:r>
            <a:r>
              <a:rPr sz="2000" b="1" spc="155" dirty="0">
                <a:latin typeface="FZLTZHB--B51-0"/>
                <a:cs typeface="FZLTZHB--B51-0"/>
              </a:rPr>
              <a:t>(</a:t>
            </a:r>
            <a:r>
              <a:rPr sz="2000" b="1" spc="195" dirty="0">
                <a:latin typeface="FZLTZHB--B51-0"/>
                <a:cs typeface="FZLTZHB--B51-0"/>
              </a:rPr>
              <a:t>1</a:t>
            </a:r>
            <a:r>
              <a:rPr sz="2000" b="1" spc="-55" dirty="0">
                <a:latin typeface="FZLTZHB--B51-0"/>
                <a:cs typeface="FZLTZHB--B51-0"/>
              </a:rPr>
              <a:t>60)</a:t>
            </a:r>
            <a:endParaRPr sz="2000" dirty="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868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实例</a:t>
            </a:r>
            <a:r>
              <a:rPr spc="-30" dirty="0">
                <a:latin typeface="Arial"/>
                <a:cs typeface="Arial"/>
              </a:rPr>
              <a:t>2</a:t>
            </a:r>
            <a:r>
              <a:rPr spc="-15" dirty="0">
                <a:latin typeface="Arial"/>
                <a:cs typeface="Arial"/>
              </a:rPr>
              <a:t>: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5" dirty="0">
                <a:latin typeface="Arial Unicode MS"/>
                <a:cs typeface="Arial Unicode MS"/>
              </a:rPr>
              <a:t>同切圆绘制</a:t>
            </a:r>
          </a:p>
        </p:txBody>
      </p:sp>
      <p:sp>
        <p:nvSpPr>
          <p:cNvPr id="6" name="object 6"/>
          <p:cNvSpPr/>
          <p:nvPr/>
        </p:nvSpPr>
        <p:spPr>
          <a:xfrm>
            <a:off x="5538215" y="2284476"/>
            <a:ext cx="2161032" cy="1975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3939" y="2136648"/>
            <a:ext cx="3240405" cy="2289175"/>
          </a:xfrm>
          <a:custGeom>
            <a:avLst/>
            <a:gdLst/>
            <a:ahLst/>
            <a:cxnLst/>
            <a:rect l="l" t="t" r="r" b="b"/>
            <a:pathLst>
              <a:path w="3240404" h="2289175">
                <a:moveTo>
                  <a:pt x="0" y="2289048"/>
                </a:moveTo>
                <a:lnTo>
                  <a:pt x="3240024" y="2289048"/>
                </a:lnTo>
                <a:lnTo>
                  <a:pt x="3240024" y="0"/>
                </a:lnTo>
                <a:lnTo>
                  <a:pt x="0" y="0"/>
                </a:lnTo>
                <a:lnTo>
                  <a:pt x="0" y="228904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2680" y="1620010"/>
            <a:ext cx="7665084" cy="332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1885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绘制多个同切圆</a:t>
            </a:r>
            <a:endParaRPr sz="24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  <a:tabLst>
                <a:tab pos="571500" algn="l"/>
              </a:tabLst>
            </a:pPr>
            <a:r>
              <a:rPr sz="2000" b="1" spc="-265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2000" b="1" i="1" spc="-120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ort</a:t>
            </a:r>
            <a:r>
              <a:rPr sz="2000" b="1" i="1" spc="-1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190" dirty="0">
                <a:latin typeface="FZLTZHB--B51-0"/>
                <a:cs typeface="FZLTZHB--B51-0"/>
              </a:rPr>
              <a:t>tur</a:t>
            </a:r>
            <a:r>
              <a:rPr sz="2000" b="1" spc="135" dirty="0">
                <a:latin typeface="FZLTZHB--B51-0"/>
                <a:cs typeface="FZLTZHB--B51-0"/>
              </a:rPr>
              <a:t>t</a:t>
            </a:r>
            <a:r>
              <a:rPr sz="2000" b="1" spc="175" dirty="0">
                <a:latin typeface="FZLTZHB--B51-0"/>
                <a:cs typeface="FZLTZHB--B51-0"/>
              </a:rPr>
              <a:t>le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125" dirty="0">
                <a:latin typeface="FZLTZHB--B51-0"/>
                <a:cs typeface="FZLTZHB--B51-0"/>
              </a:rPr>
              <a:t>tu</a:t>
            </a:r>
            <a:r>
              <a:rPr sz="2000" b="1" spc="95" dirty="0">
                <a:latin typeface="FZLTZHB--B51-0"/>
                <a:cs typeface="FZLTZHB--B51-0"/>
              </a:rPr>
              <a:t>r</a:t>
            </a:r>
            <a:r>
              <a:rPr sz="2000" b="1" spc="170" dirty="0">
                <a:latin typeface="FZLTZHB--B51-0"/>
                <a:cs typeface="FZLTZHB--B51-0"/>
              </a:rPr>
              <a:t>tl</a:t>
            </a:r>
            <a:r>
              <a:rPr sz="2000" b="1" spc="345" dirty="0">
                <a:latin typeface="FZLTZHB--B51-0"/>
                <a:cs typeface="FZLTZHB--B51-0"/>
              </a:rPr>
              <a:t>e</a:t>
            </a:r>
            <a:r>
              <a:rPr sz="2000" b="1" spc="415" dirty="0">
                <a:latin typeface="FZLTZHB--B51-0"/>
                <a:cs typeface="FZLTZHB--B51-0"/>
              </a:rPr>
              <a:t>.</a:t>
            </a:r>
            <a:r>
              <a:rPr sz="2000" b="1" spc="-75" dirty="0">
                <a:latin typeface="FZLTZHB--B51-0"/>
                <a:cs typeface="FZLTZHB--B51-0"/>
              </a:rPr>
              <a:t>pensiz</a:t>
            </a:r>
            <a:r>
              <a:rPr sz="2000" b="1" spc="-100" dirty="0">
                <a:latin typeface="FZLTZHB--B51-0"/>
                <a:cs typeface="FZLTZHB--B51-0"/>
              </a:rPr>
              <a:t>e</a:t>
            </a:r>
            <a:r>
              <a:rPr sz="2000" b="1" spc="140" dirty="0">
                <a:latin typeface="FZLTZHB--B51-0"/>
                <a:cs typeface="FZLTZHB--B51-0"/>
              </a:rPr>
              <a:t>(2)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125" dirty="0">
                <a:latin typeface="FZLTZHB--B51-0"/>
                <a:cs typeface="FZLTZHB--B51-0"/>
              </a:rPr>
              <a:t>tu</a:t>
            </a:r>
            <a:r>
              <a:rPr sz="2000" b="1" spc="95" dirty="0">
                <a:latin typeface="FZLTZHB--B51-0"/>
                <a:cs typeface="FZLTZHB--B51-0"/>
              </a:rPr>
              <a:t>r</a:t>
            </a:r>
            <a:r>
              <a:rPr sz="2000" b="1" spc="170" dirty="0">
                <a:latin typeface="FZLTZHB--B51-0"/>
                <a:cs typeface="FZLTZHB--B51-0"/>
              </a:rPr>
              <a:t>tl</a:t>
            </a:r>
            <a:r>
              <a:rPr sz="2000" b="1" spc="345" dirty="0">
                <a:latin typeface="FZLTZHB--B51-0"/>
                <a:cs typeface="FZLTZHB--B51-0"/>
              </a:rPr>
              <a:t>e</a:t>
            </a:r>
            <a:r>
              <a:rPr sz="2000" b="1" spc="415" dirty="0">
                <a:latin typeface="FZLTZHB--B51-0"/>
                <a:cs typeface="FZLTZHB--B51-0"/>
              </a:rPr>
              <a:t>.</a:t>
            </a:r>
            <a:r>
              <a:rPr sz="2000" b="1" spc="125" dirty="0">
                <a:latin typeface="FZLTZHB--B51-0"/>
                <a:cs typeface="FZLTZHB--B51-0"/>
              </a:rPr>
              <a:t>circl</a:t>
            </a:r>
            <a:r>
              <a:rPr sz="2000" b="1" spc="185" dirty="0">
                <a:latin typeface="FZLTZHB--B51-0"/>
                <a:cs typeface="FZLTZHB--B51-0"/>
              </a:rPr>
              <a:t>e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40" dirty="0">
                <a:latin typeface="FZLTZHB--B51-0"/>
                <a:cs typeface="FZLTZHB--B51-0"/>
              </a:rPr>
              <a:t>10)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</a:tabLst>
            </a:pPr>
            <a:r>
              <a:rPr sz="2000" b="1" spc="-265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125" dirty="0">
                <a:latin typeface="FZLTZHB--B51-0"/>
                <a:cs typeface="FZLTZHB--B51-0"/>
              </a:rPr>
              <a:t>tu</a:t>
            </a:r>
            <a:r>
              <a:rPr sz="2000" b="1" spc="95" dirty="0">
                <a:latin typeface="FZLTZHB--B51-0"/>
                <a:cs typeface="FZLTZHB--B51-0"/>
              </a:rPr>
              <a:t>r</a:t>
            </a:r>
            <a:r>
              <a:rPr sz="2000" b="1" spc="170" dirty="0">
                <a:latin typeface="FZLTZHB--B51-0"/>
                <a:cs typeface="FZLTZHB--B51-0"/>
              </a:rPr>
              <a:t>tl</a:t>
            </a:r>
            <a:r>
              <a:rPr sz="2000" b="1" spc="350" dirty="0">
                <a:latin typeface="FZLTZHB--B51-0"/>
                <a:cs typeface="FZLTZHB--B51-0"/>
              </a:rPr>
              <a:t>e</a:t>
            </a:r>
            <a:r>
              <a:rPr sz="2000" b="1" spc="415" dirty="0">
                <a:latin typeface="FZLTZHB--B51-0"/>
                <a:cs typeface="FZLTZHB--B51-0"/>
              </a:rPr>
              <a:t>.</a:t>
            </a:r>
            <a:r>
              <a:rPr sz="2000" b="1" spc="110" dirty="0">
                <a:latin typeface="FZLTZHB--B51-0"/>
                <a:cs typeface="FZLTZHB--B51-0"/>
              </a:rPr>
              <a:t>cir</a:t>
            </a:r>
            <a:r>
              <a:rPr sz="2000" b="1" spc="150" dirty="0">
                <a:latin typeface="FZLTZHB--B51-0"/>
                <a:cs typeface="FZLTZHB--B51-0"/>
              </a:rPr>
              <a:t>c</a:t>
            </a:r>
            <a:r>
              <a:rPr sz="2000" b="1" spc="175" dirty="0">
                <a:latin typeface="FZLTZHB--B51-0"/>
                <a:cs typeface="FZLTZHB--B51-0"/>
              </a:rPr>
              <a:t>le</a:t>
            </a:r>
            <a:r>
              <a:rPr sz="2000" b="1" spc="295" dirty="0">
                <a:latin typeface="FZLTZHB--B51-0"/>
                <a:cs typeface="FZLTZHB--B51-0"/>
              </a:rPr>
              <a:t>(</a:t>
            </a:r>
            <a:r>
              <a:rPr sz="2000" b="1" spc="-60" dirty="0">
                <a:latin typeface="FZLTZHB--B51-0"/>
                <a:cs typeface="FZLTZHB--B51-0"/>
              </a:rPr>
              <a:t>40)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125" dirty="0">
                <a:latin typeface="FZLTZHB--B51-0"/>
                <a:cs typeface="FZLTZHB--B51-0"/>
              </a:rPr>
              <a:t>tu</a:t>
            </a:r>
            <a:r>
              <a:rPr sz="2000" b="1" spc="95" dirty="0">
                <a:latin typeface="FZLTZHB--B51-0"/>
                <a:cs typeface="FZLTZHB--B51-0"/>
              </a:rPr>
              <a:t>r</a:t>
            </a:r>
            <a:r>
              <a:rPr sz="2000" b="1" spc="170" dirty="0">
                <a:latin typeface="FZLTZHB--B51-0"/>
                <a:cs typeface="FZLTZHB--B51-0"/>
              </a:rPr>
              <a:t>tl</a:t>
            </a:r>
            <a:r>
              <a:rPr sz="2000" b="1" spc="345" dirty="0">
                <a:latin typeface="FZLTZHB--B51-0"/>
                <a:cs typeface="FZLTZHB--B51-0"/>
              </a:rPr>
              <a:t>e</a:t>
            </a:r>
            <a:r>
              <a:rPr sz="2000" b="1" spc="415" dirty="0">
                <a:latin typeface="FZLTZHB--B51-0"/>
                <a:cs typeface="FZLTZHB--B51-0"/>
              </a:rPr>
              <a:t>.</a:t>
            </a:r>
            <a:r>
              <a:rPr sz="2000" b="1" spc="125" dirty="0">
                <a:latin typeface="FZLTZHB--B51-0"/>
                <a:cs typeface="FZLTZHB--B51-0"/>
              </a:rPr>
              <a:t>circl</a:t>
            </a:r>
            <a:r>
              <a:rPr sz="2000" b="1" spc="185" dirty="0">
                <a:latin typeface="FZLTZHB--B51-0"/>
                <a:cs typeface="FZLTZHB--B51-0"/>
              </a:rPr>
              <a:t>e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-65" dirty="0">
                <a:latin typeface="FZLTZHB--B51-0"/>
                <a:cs typeface="FZLTZHB--B51-0"/>
              </a:rPr>
              <a:t>80)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125" dirty="0">
                <a:latin typeface="FZLTZHB--B51-0"/>
                <a:cs typeface="FZLTZHB--B51-0"/>
              </a:rPr>
              <a:t>tu</a:t>
            </a:r>
            <a:r>
              <a:rPr sz="2000" b="1" spc="95" dirty="0">
                <a:latin typeface="FZLTZHB--B51-0"/>
                <a:cs typeface="FZLTZHB--B51-0"/>
              </a:rPr>
              <a:t>r</a:t>
            </a:r>
            <a:r>
              <a:rPr sz="2000" b="1" spc="170" dirty="0">
                <a:latin typeface="FZLTZHB--B51-0"/>
                <a:cs typeface="FZLTZHB--B51-0"/>
              </a:rPr>
              <a:t>tl</a:t>
            </a:r>
            <a:r>
              <a:rPr sz="2000" b="1" spc="345" dirty="0">
                <a:latin typeface="FZLTZHB--B51-0"/>
                <a:cs typeface="FZLTZHB--B51-0"/>
              </a:rPr>
              <a:t>e</a:t>
            </a:r>
            <a:r>
              <a:rPr sz="2000" b="1" spc="415" dirty="0">
                <a:latin typeface="FZLTZHB--B51-0"/>
                <a:cs typeface="FZLTZHB--B51-0"/>
              </a:rPr>
              <a:t>.</a:t>
            </a:r>
            <a:r>
              <a:rPr sz="2000" b="1" spc="125" dirty="0">
                <a:latin typeface="FZLTZHB--B51-0"/>
                <a:cs typeface="FZLTZHB--B51-0"/>
              </a:rPr>
              <a:t>circl</a:t>
            </a:r>
            <a:r>
              <a:rPr sz="2000" b="1" spc="185" dirty="0">
                <a:latin typeface="FZLTZHB--B51-0"/>
                <a:cs typeface="FZLTZHB--B51-0"/>
              </a:rPr>
              <a:t>e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-135" dirty="0">
                <a:latin typeface="FZLTZHB--B51-0"/>
                <a:cs typeface="FZLTZHB--B51-0"/>
              </a:rPr>
              <a:t>16</a:t>
            </a:r>
            <a:r>
              <a:rPr sz="2000" b="1" spc="-160" dirty="0">
                <a:latin typeface="FZLTZHB--B51-0"/>
                <a:cs typeface="FZLTZHB--B51-0"/>
              </a:rPr>
              <a:t>0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交互式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868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实例</a:t>
            </a:r>
            <a:r>
              <a:rPr spc="-30" dirty="0">
                <a:latin typeface="Arial"/>
                <a:cs typeface="Arial"/>
              </a:rPr>
              <a:t>3</a:t>
            </a:r>
            <a:r>
              <a:rPr spc="-15" dirty="0">
                <a:latin typeface="Arial"/>
                <a:cs typeface="Arial"/>
              </a:rPr>
              <a:t>: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5" dirty="0">
                <a:latin typeface="Arial Unicode MS"/>
                <a:cs typeface="Arial Unicode MS"/>
              </a:rPr>
              <a:t>五角星绘制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47838" y="4616998"/>
            <a:ext cx="939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交互式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9364" y="2215895"/>
            <a:ext cx="2232660" cy="2031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7196" y="1996439"/>
            <a:ext cx="2719070" cy="2691765"/>
          </a:xfrm>
          <a:custGeom>
            <a:avLst/>
            <a:gdLst/>
            <a:ahLst/>
            <a:cxnLst/>
            <a:rect l="l" t="t" r="r" b="b"/>
            <a:pathLst>
              <a:path w="2719070" h="2691765">
                <a:moveTo>
                  <a:pt x="0" y="2691384"/>
                </a:moveTo>
                <a:lnTo>
                  <a:pt x="2718816" y="2691384"/>
                </a:lnTo>
                <a:lnTo>
                  <a:pt x="2718816" y="0"/>
                </a:lnTo>
                <a:lnTo>
                  <a:pt x="0" y="0"/>
                </a:lnTo>
                <a:lnTo>
                  <a:pt x="0" y="269138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66571" y="1516496"/>
            <a:ext cx="4406265" cy="2296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996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绘制一个五角星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00" b="1" spc="-254" dirty="0">
                <a:solidFill>
                  <a:srgbClr val="780D17"/>
                </a:solidFill>
                <a:latin typeface="FZLTZHB--B51-0"/>
                <a:cs typeface="FZLTZHB--B51-0"/>
              </a:rPr>
              <a:t>&gt;&gt;</a:t>
            </a:r>
            <a:r>
              <a:rPr sz="1800" b="1" spc="-245" dirty="0">
                <a:solidFill>
                  <a:srgbClr val="780D17"/>
                </a:solidFill>
                <a:latin typeface="FZLTZHB--B51-0"/>
                <a:cs typeface="FZLTZHB--B51-0"/>
              </a:rPr>
              <a:t>&gt;</a:t>
            </a:r>
            <a:r>
              <a:rPr sz="1800" b="1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spc="-20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i="1" spc="-90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ro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305" dirty="0">
                <a:latin typeface="FZLTZHB--B51-0"/>
                <a:cs typeface="FZLTZHB--B51-0"/>
              </a:rPr>
              <a:t>t</a:t>
            </a:r>
            <a:r>
              <a:rPr sz="1800" b="1" spc="-220" dirty="0">
                <a:latin typeface="FZLTZHB--B51-0"/>
                <a:cs typeface="FZLTZHB--B51-0"/>
              </a:rPr>
              <a:t>u</a:t>
            </a:r>
            <a:r>
              <a:rPr sz="1800" b="1" spc="215" dirty="0">
                <a:latin typeface="FZLTZHB--B51-0"/>
                <a:cs typeface="FZLTZHB--B51-0"/>
              </a:rPr>
              <a:t>r</a:t>
            </a:r>
            <a:r>
              <a:rPr sz="1800" b="1" spc="305" dirty="0">
                <a:latin typeface="FZLTZHB--B51-0"/>
                <a:cs typeface="FZLTZHB--B51-0"/>
              </a:rPr>
              <a:t>t</a:t>
            </a:r>
            <a:r>
              <a:rPr sz="1800" b="1" spc="509" dirty="0">
                <a:latin typeface="FZLTZHB--B51-0"/>
                <a:cs typeface="FZLTZHB--B51-0"/>
              </a:rPr>
              <a:t>l</a:t>
            </a:r>
            <a:r>
              <a:rPr sz="1800" b="1" spc="-210" dirty="0">
                <a:latin typeface="FZLTZHB--B51-0"/>
                <a:cs typeface="FZLTZHB--B51-0"/>
              </a:rPr>
              <a:t>e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20" dirty="0">
                <a:latin typeface="FZLTZHB--B51-0"/>
                <a:cs typeface="FZLTZHB--B51-0"/>
              </a:rPr>
              <a:t> </a:t>
            </a:r>
            <a:r>
              <a:rPr sz="18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mp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145" dirty="0">
                <a:latin typeface="FZLTZHB--B51-0"/>
                <a:cs typeface="FZLTZHB--B51-0"/>
              </a:rPr>
              <a:t>*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254" dirty="0">
                <a:solidFill>
                  <a:srgbClr val="780D17"/>
                </a:solidFill>
                <a:latin typeface="FZLTZHB--B51-0"/>
                <a:cs typeface="FZLTZHB--B51-0"/>
              </a:rPr>
              <a:t>&gt;&gt;</a:t>
            </a:r>
            <a:r>
              <a:rPr sz="1800" b="1" spc="-245" dirty="0">
                <a:solidFill>
                  <a:srgbClr val="780D17"/>
                </a:solidFill>
                <a:latin typeface="FZLTZHB--B51-0"/>
                <a:cs typeface="FZLTZHB--B51-0"/>
              </a:rPr>
              <a:t>&gt;</a:t>
            </a:r>
            <a:r>
              <a:rPr sz="1800" b="1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spc="-25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spc="70" dirty="0">
                <a:latin typeface="FZLTZHB--B51-0"/>
                <a:cs typeface="FZLTZHB--B51-0"/>
              </a:rPr>
              <a:t>co</a:t>
            </a:r>
            <a:r>
              <a:rPr sz="1800" b="1" spc="10" dirty="0">
                <a:latin typeface="FZLTZHB--B51-0"/>
                <a:cs typeface="FZLTZHB--B51-0"/>
              </a:rPr>
              <a:t>l</a:t>
            </a:r>
            <a:r>
              <a:rPr sz="1800" b="1" spc="110" dirty="0">
                <a:latin typeface="FZLTZHB--B51-0"/>
                <a:cs typeface="FZLTZHB--B51-0"/>
              </a:rPr>
              <a:t>or</a:t>
            </a:r>
            <a:r>
              <a:rPr sz="1800" b="1" spc="65" dirty="0">
                <a:latin typeface="FZLTZHB--B51-0"/>
                <a:cs typeface="FZLTZHB--B51-0"/>
              </a:rPr>
              <a:t>(</a:t>
            </a:r>
            <a:r>
              <a:rPr sz="1800" b="1" spc="5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-60" dirty="0">
                <a:solidFill>
                  <a:srgbClr val="1DB41D"/>
                </a:solidFill>
                <a:latin typeface="FZLTZHB--B51-0"/>
                <a:cs typeface="FZLTZHB--B51-0"/>
              </a:rPr>
              <a:t>re</a:t>
            </a:r>
            <a:r>
              <a:rPr sz="1800" b="1" spc="-90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1800" b="1" spc="5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,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520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800" b="1" spc="80" dirty="0">
                <a:solidFill>
                  <a:srgbClr val="1DB41D"/>
                </a:solidFill>
                <a:latin typeface="FZLTZHB--B51-0"/>
                <a:cs typeface="FZLTZHB--B51-0"/>
              </a:rPr>
              <a:t>ed</a:t>
            </a:r>
            <a:r>
              <a:rPr sz="18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280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254" dirty="0">
                <a:solidFill>
                  <a:srgbClr val="780D17"/>
                </a:solidFill>
                <a:latin typeface="FZLTZHB--B51-0"/>
                <a:cs typeface="FZLTZHB--B51-0"/>
              </a:rPr>
              <a:t>&gt;&gt;</a:t>
            </a:r>
            <a:r>
              <a:rPr sz="1800" b="1" spc="-245" dirty="0">
                <a:solidFill>
                  <a:srgbClr val="780D17"/>
                </a:solidFill>
                <a:latin typeface="FZLTZHB--B51-0"/>
                <a:cs typeface="FZLTZHB--B51-0"/>
              </a:rPr>
              <a:t>&gt;</a:t>
            </a:r>
            <a:r>
              <a:rPr sz="1800" b="1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spc="-20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beg</a:t>
            </a:r>
            <a:r>
              <a:rPr sz="1800" b="1" spc="515" dirty="0">
                <a:latin typeface="FZLTZHB--B51-0"/>
                <a:cs typeface="FZLTZHB--B51-0"/>
              </a:rPr>
              <a:t>i</a:t>
            </a:r>
            <a:r>
              <a:rPr sz="1800" b="1" spc="-225" dirty="0">
                <a:latin typeface="FZLTZHB--B51-0"/>
                <a:cs typeface="FZLTZHB--B51-0"/>
              </a:rPr>
              <a:t>n</a:t>
            </a:r>
            <a:r>
              <a:rPr sz="1800" b="1" spc="-260" dirty="0">
                <a:latin typeface="FZLTZHB--B51-0"/>
                <a:cs typeface="FZLTZHB--B51-0"/>
              </a:rPr>
              <a:t>_</a:t>
            </a:r>
            <a:r>
              <a:rPr sz="1800" b="1" spc="350" dirty="0">
                <a:latin typeface="FZLTZHB--B51-0"/>
                <a:cs typeface="FZLTZHB--B51-0"/>
              </a:rPr>
              <a:t>f</a:t>
            </a:r>
            <a:r>
              <a:rPr sz="1800" b="1" spc="515" dirty="0">
                <a:latin typeface="FZLTZHB--B51-0"/>
                <a:cs typeface="FZLTZHB--B51-0"/>
              </a:rPr>
              <a:t>i</a:t>
            </a:r>
            <a:r>
              <a:rPr sz="1800" b="1" spc="509" dirty="0">
                <a:latin typeface="FZLTZHB--B51-0"/>
                <a:cs typeface="FZLTZHB--B51-0"/>
              </a:rPr>
              <a:t>l</a:t>
            </a:r>
            <a:r>
              <a:rPr sz="1800" b="1" spc="515" dirty="0">
                <a:latin typeface="FZLTZHB--B51-0"/>
                <a:cs typeface="FZLTZHB--B51-0"/>
              </a:rPr>
              <a:t>l</a:t>
            </a:r>
            <a:r>
              <a:rPr sz="1800" b="1" spc="265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889000" marR="1627505" indent="-876935">
              <a:lnSpc>
                <a:spcPct val="120000"/>
              </a:lnSpc>
            </a:pPr>
            <a:r>
              <a:rPr sz="1800" b="1" spc="-254" dirty="0">
                <a:solidFill>
                  <a:srgbClr val="780D17"/>
                </a:solidFill>
                <a:latin typeface="FZLTZHB--B51-0"/>
                <a:cs typeface="FZLTZHB--B51-0"/>
              </a:rPr>
              <a:t>&gt;&gt;</a:t>
            </a:r>
            <a:r>
              <a:rPr sz="1800" b="1" spc="-245" dirty="0">
                <a:solidFill>
                  <a:srgbClr val="780D17"/>
                </a:solidFill>
                <a:latin typeface="FZLTZHB--B51-0"/>
                <a:cs typeface="FZLTZHB--B51-0"/>
              </a:rPr>
              <a:t>&gt;</a:t>
            </a:r>
            <a:r>
              <a:rPr sz="1800" b="1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spc="-20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i="1" spc="-90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800" b="1" spc="515" dirty="0">
                <a:latin typeface="FZLTZHB--B51-0"/>
                <a:cs typeface="FZLTZHB--B51-0"/>
              </a:rPr>
              <a:t>i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20" dirty="0">
                <a:latin typeface="FZLTZHB--B51-0"/>
                <a:cs typeface="FZLTZHB--B51-0"/>
              </a:rPr>
              <a:t> 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800" b="1" i="1" spc="-100" dirty="0">
                <a:solidFill>
                  <a:srgbClr val="900090"/>
                </a:solidFill>
                <a:latin typeface="Menlo"/>
                <a:cs typeface="Menlo"/>
              </a:rPr>
              <a:t>ran</a:t>
            </a:r>
            <a:r>
              <a:rPr sz="1800" b="1" i="1" spc="-95" dirty="0">
                <a:solidFill>
                  <a:srgbClr val="900090"/>
                </a:solidFill>
                <a:latin typeface="Menlo"/>
                <a:cs typeface="Menlo"/>
              </a:rPr>
              <a:t>g</a:t>
            </a:r>
            <a:r>
              <a:rPr sz="1800" b="1" i="1" spc="-100" dirty="0">
                <a:solidFill>
                  <a:srgbClr val="900090"/>
                </a:solidFill>
                <a:latin typeface="Menlo"/>
                <a:cs typeface="Menlo"/>
              </a:rPr>
              <a:t>e</a:t>
            </a:r>
            <a:r>
              <a:rPr sz="1800" b="1" spc="270" dirty="0">
                <a:latin typeface="FZLTZHB--B51-0"/>
                <a:cs typeface="FZLTZHB--B51-0"/>
              </a:rPr>
              <a:t>(</a:t>
            </a:r>
            <a:r>
              <a:rPr sz="1800" b="1" spc="-200" dirty="0">
                <a:latin typeface="FZLTZHB--B51-0"/>
                <a:cs typeface="FZLTZHB--B51-0"/>
              </a:rPr>
              <a:t>5</a:t>
            </a:r>
            <a:r>
              <a:rPr sz="1800" b="1" spc="270" dirty="0">
                <a:latin typeface="FZLTZHB--B51-0"/>
                <a:cs typeface="FZLTZHB--B51-0"/>
              </a:rPr>
              <a:t>)</a:t>
            </a:r>
            <a:r>
              <a:rPr sz="1800" b="1" spc="380" dirty="0">
                <a:latin typeface="FZLTZHB--B51-0"/>
                <a:cs typeface="FZLTZHB--B51-0"/>
              </a:rPr>
              <a:t>:</a:t>
            </a:r>
            <a:r>
              <a:rPr sz="1800" b="1" spc="315" dirty="0">
                <a:latin typeface="FZLTZHB--B51-0"/>
                <a:cs typeface="FZLTZHB--B51-0"/>
              </a:rPr>
              <a:t> </a:t>
            </a:r>
            <a:r>
              <a:rPr sz="1800" b="1" spc="55" dirty="0">
                <a:latin typeface="FZLTZHB--B51-0"/>
                <a:cs typeface="FZLTZHB--B51-0"/>
              </a:rPr>
              <a:t>f</a:t>
            </a:r>
            <a:r>
              <a:rPr sz="1800" b="1" spc="85" dirty="0">
                <a:latin typeface="FZLTZHB--B51-0"/>
                <a:cs typeface="FZLTZHB--B51-0"/>
              </a:rPr>
              <a:t>d</a:t>
            </a:r>
            <a:r>
              <a:rPr sz="1800" b="1" spc="270" dirty="0">
                <a:latin typeface="FZLTZHB--B51-0"/>
                <a:cs typeface="FZLTZHB--B51-0"/>
              </a:rPr>
              <a:t>(</a:t>
            </a:r>
            <a:r>
              <a:rPr sz="1800" b="1" spc="-190" dirty="0">
                <a:latin typeface="FZLTZHB--B51-0"/>
                <a:cs typeface="FZLTZHB--B51-0"/>
              </a:rPr>
              <a:t>2</a:t>
            </a:r>
            <a:r>
              <a:rPr sz="1800" b="1" spc="-220" dirty="0">
                <a:latin typeface="FZLTZHB--B51-0"/>
                <a:cs typeface="FZLTZHB--B51-0"/>
              </a:rPr>
              <a:t>0</a:t>
            </a:r>
            <a:r>
              <a:rPr sz="1800" b="1" spc="-225" dirty="0">
                <a:latin typeface="FZLTZHB--B51-0"/>
                <a:cs typeface="FZLTZHB--B51-0"/>
              </a:rPr>
              <a:t>0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889000">
              <a:lnSpc>
                <a:spcPct val="100000"/>
              </a:lnSpc>
              <a:spcBef>
                <a:spcPts val="434"/>
              </a:spcBef>
            </a:pPr>
            <a:r>
              <a:rPr sz="1800" b="1" spc="285" dirty="0">
                <a:latin typeface="FZLTZHB--B51-0"/>
                <a:cs typeface="FZLTZHB--B51-0"/>
              </a:rPr>
              <a:t>r</a:t>
            </a:r>
            <a:r>
              <a:rPr sz="1800" b="1" spc="235" dirty="0">
                <a:latin typeface="FZLTZHB--B51-0"/>
                <a:cs typeface="FZLTZHB--B51-0"/>
              </a:rPr>
              <a:t>t</a:t>
            </a:r>
            <a:r>
              <a:rPr sz="1800" b="1" spc="270" dirty="0">
                <a:latin typeface="FZLTZHB--B51-0"/>
                <a:cs typeface="FZLTZHB--B51-0"/>
              </a:rPr>
              <a:t>(</a:t>
            </a:r>
            <a:r>
              <a:rPr sz="1800" b="1" spc="40" dirty="0">
                <a:latin typeface="FZLTZHB--B51-0"/>
                <a:cs typeface="FZLTZHB--B51-0"/>
              </a:rPr>
              <a:t>1</a:t>
            </a:r>
            <a:r>
              <a:rPr sz="1800" b="1" spc="-220" dirty="0">
                <a:latin typeface="FZLTZHB--B51-0"/>
                <a:cs typeface="FZLTZHB--B51-0"/>
              </a:rPr>
              <a:t>4</a:t>
            </a:r>
            <a:r>
              <a:rPr sz="1800" b="1" spc="-225" dirty="0">
                <a:latin typeface="FZLTZHB--B51-0"/>
                <a:cs typeface="FZLTZHB--B51-0"/>
              </a:rPr>
              <a:t>4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6571" y="4230113"/>
            <a:ext cx="177990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4" dirty="0">
                <a:solidFill>
                  <a:srgbClr val="780D17"/>
                </a:solidFill>
                <a:latin typeface="FZLTZHB--B51-0"/>
                <a:cs typeface="FZLTZHB--B51-0"/>
              </a:rPr>
              <a:t>&gt;&gt;</a:t>
            </a:r>
            <a:r>
              <a:rPr sz="1800" b="1" spc="-245" dirty="0">
                <a:solidFill>
                  <a:srgbClr val="780D17"/>
                </a:solidFill>
                <a:latin typeface="FZLTZHB--B51-0"/>
                <a:cs typeface="FZLTZHB--B51-0"/>
              </a:rPr>
              <a:t>&gt;</a:t>
            </a:r>
            <a:r>
              <a:rPr sz="1800" b="1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spc="-20" dirty="0">
                <a:solidFill>
                  <a:srgbClr val="780D17"/>
                </a:solidFill>
                <a:latin typeface="FZLTZHB--B51-0"/>
                <a:cs typeface="FZLTZHB--B51-0"/>
              </a:rPr>
              <a:t> </a:t>
            </a:r>
            <a:r>
              <a:rPr sz="1800" b="1" spc="-210" dirty="0">
                <a:latin typeface="FZLTZHB--B51-0"/>
                <a:cs typeface="FZLTZHB--B51-0"/>
              </a:rPr>
              <a:t>e</a:t>
            </a:r>
            <a:r>
              <a:rPr sz="1800" b="1" spc="-225" dirty="0">
                <a:latin typeface="FZLTZHB--B51-0"/>
                <a:cs typeface="FZLTZHB--B51-0"/>
              </a:rPr>
              <a:t>n</a:t>
            </a:r>
            <a:r>
              <a:rPr sz="1800" b="1" spc="-215" dirty="0">
                <a:latin typeface="FZLTZHB--B51-0"/>
                <a:cs typeface="FZLTZHB--B51-0"/>
              </a:rPr>
              <a:t>d</a:t>
            </a:r>
            <a:r>
              <a:rPr sz="1800" b="1" spc="-254" dirty="0">
                <a:latin typeface="FZLTZHB--B51-0"/>
                <a:cs typeface="FZLTZHB--B51-0"/>
              </a:rPr>
              <a:t>_</a:t>
            </a:r>
            <a:r>
              <a:rPr sz="1800" b="1" spc="350" dirty="0">
                <a:latin typeface="FZLTZHB--B51-0"/>
                <a:cs typeface="FZLTZHB--B51-0"/>
              </a:rPr>
              <a:t>f</a:t>
            </a:r>
            <a:r>
              <a:rPr sz="1800" b="1" spc="509" dirty="0">
                <a:latin typeface="FZLTZHB--B51-0"/>
                <a:cs typeface="FZLTZHB--B51-0"/>
              </a:rPr>
              <a:t>il</a:t>
            </a:r>
            <a:r>
              <a:rPr sz="1800" b="1" spc="525" dirty="0">
                <a:latin typeface="FZLTZHB--B51-0"/>
                <a:cs typeface="FZLTZHB--B51-0"/>
              </a:rPr>
              <a:t>l</a:t>
            </a:r>
            <a:r>
              <a:rPr sz="1800" b="1" spc="265" dirty="0">
                <a:latin typeface="FZLTZHB--B51-0"/>
                <a:cs typeface="FZLTZHB--B51-0"/>
              </a:rPr>
              <a:t>()</a:t>
            </a:r>
            <a:endParaRPr sz="18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254" dirty="0">
                <a:solidFill>
                  <a:srgbClr val="780D17"/>
                </a:solidFill>
                <a:latin typeface="FZLTZHB--B51-0"/>
                <a:cs typeface="FZLTZHB--B51-0"/>
              </a:rPr>
              <a:t>&gt;&gt;&gt;</a:t>
            </a:r>
            <a:endParaRPr sz="1800" dirty="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868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实例</a:t>
            </a:r>
            <a:r>
              <a:rPr spc="110" dirty="0">
                <a:latin typeface="Arial"/>
                <a:cs typeface="Arial"/>
              </a:rPr>
              <a:t>3</a:t>
            </a:r>
            <a:r>
              <a:rPr spc="-150" dirty="0">
                <a:latin typeface="Arial"/>
                <a:cs typeface="Arial"/>
              </a:rPr>
              <a:t>: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5" dirty="0">
                <a:latin typeface="Arial Unicode MS"/>
                <a:cs typeface="Arial Unicode MS"/>
              </a:rPr>
              <a:t>五角星绘制</a:t>
            </a:r>
          </a:p>
        </p:txBody>
      </p:sp>
      <p:sp>
        <p:nvSpPr>
          <p:cNvPr id="6" name="object 6"/>
          <p:cNvSpPr/>
          <p:nvPr/>
        </p:nvSpPr>
        <p:spPr>
          <a:xfrm>
            <a:off x="5652515" y="2250948"/>
            <a:ext cx="2231136" cy="2031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0347" y="1920239"/>
            <a:ext cx="2717800" cy="2693035"/>
          </a:xfrm>
          <a:custGeom>
            <a:avLst/>
            <a:gdLst/>
            <a:ahLst/>
            <a:cxnLst/>
            <a:rect l="l" t="t" r="r" b="b"/>
            <a:pathLst>
              <a:path w="2717800" h="2693035">
                <a:moveTo>
                  <a:pt x="0" y="2692908"/>
                </a:moveTo>
                <a:lnTo>
                  <a:pt x="2717291" y="2692908"/>
                </a:lnTo>
                <a:lnTo>
                  <a:pt x="2717291" y="0"/>
                </a:lnTo>
                <a:lnTo>
                  <a:pt x="0" y="0"/>
                </a:lnTo>
                <a:lnTo>
                  <a:pt x="0" y="269290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38452" y="1525005"/>
            <a:ext cx="4811395" cy="3447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9414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绘制一个五角星</a:t>
            </a:r>
            <a:endParaRPr sz="2400">
              <a:latin typeface="Heiti SC"/>
              <a:cs typeface="Heiti SC"/>
            </a:endParaRPr>
          </a:p>
          <a:p>
            <a:pPr marL="12700" marR="2283460">
              <a:lnSpc>
                <a:spcPct val="120000"/>
              </a:lnSpc>
              <a:spcBef>
                <a:spcPts val="660"/>
              </a:spcBef>
            </a:pP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ro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m </a:t>
            </a:r>
            <a:r>
              <a:rPr sz="1800" b="1" spc="305" dirty="0">
                <a:latin typeface="FZLTZHB--B51-0"/>
                <a:cs typeface="FZLTZHB--B51-0"/>
              </a:rPr>
              <a:t>t</a:t>
            </a:r>
            <a:r>
              <a:rPr sz="1800" b="1" spc="-220" dirty="0">
                <a:latin typeface="FZLTZHB--B51-0"/>
                <a:cs typeface="FZLTZHB--B51-0"/>
              </a:rPr>
              <a:t>u</a:t>
            </a:r>
            <a:r>
              <a:rPr sz="1800" b="1" spc="215" dirty="0">
                <a:latin typeface="FZLTZHB--B51-0"/>
                <a:cs typeface="FZLTZHB--B51-0"/>
              </a:rPr>
              <a:t>r</a:t>
            </a:r>
            <a:r>
              <a:rPr sz="1800" b="1" spc="305" dirty="0">
                <a:latin typeface="FZLTZHB--B51-0"/>
                <a:cs typeface="FZLTZHB--B51-0"/>
              </a:rPr>
              <a:t>t</a:t>
            </a:r>
            <a:r>
              <a:rPr sz="1800" b="1" spc="509" dirty="0">
                <a:latin typeface="FZLTZHB--B51-0"/>
                <a:cs typeface="FZLTZHB--B51-0"/>
              </a:rPr>
              <a:t>l</a:t>
            </a:r>
            <a:r>
              <a:rPr sz="1800" b="1" spc="-210" dirty="0">
                <a:latin typeface="FZLTZHB--B51-0"/>
                <a:cs typeface="FZLTZHB--B51-0"/>
              </a:rPr>
              <a:t>e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mpo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rt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114" dirty="0">
                <a:latin typeface="FZLTZHB--B51-0"/>
                <a:cs typeface="FZLTZHB--B51-0"/>
              </a:rPr>
              <a:t>* </a:t>
            </a:r>
            <a:r>
              <a:rPr sz="1800" b="1" spc="-155" dirty="0">
                <a:latin typeface="FZLTZHB--B51-0"/>
                <a:cs typeface="FZLTZHB--B51-0"/>
              </a:rPr>
              <a:t>c</a:t>
            </a:r>
            <a:r>
              <a:rPr sz="1800" b="1" spc="-204" dirty="0">
                <a:latin typeface="FZLTZHB--B51-0"/>
                <a:cs typeface="FZLTZHB--B51-0"/>
              </a:rPr>
              <a:t>o</a:t>
            </a:r>
            <a:r>
              <a:rPr sz="1800" b="1" spc="509" dirty="0">
                <a:latin typeface="FZLTZHB--B51-0"/>
                <a:cs typeface="FZLTZHB--B51-0"/>
              </a:rPr>
              <a:t>l</a:t>
            </a:r>
            <a:r>
              <a:rPr sz="1800" b="1" spc="-204" dirty="0">
                <a:latin typeface="FZLTZHB--B51-0"/>
                <a:cs typeface="FZLTZHB--B51-0"/>
              </a:rPr>
              <a:t>o</a:t>
            </a:r>
            <a:r>
              <a:rPr sz="1800" b="1" spc="215" dirty="0">
                <a:latin typeface="FZLTZHB--B51-0"/>
                <a:cs typeface="FZLTZHB--B51-0"/>
              </a:rPr>
              <a:t>r</a:t>
            </a:r>
            <a:r>
              <a:rPr sz="1800" b="1" spc="270" dirty="0">
                <a:latin typeface="FZLTZHB--B51-0"/>
                <a:cs typeface="FZLTZHB--B51-0"/>
              </a:rPr>
              <a:t>(</a:t>
            </a:r>
            <a:r>
              <a:rPr sz="1800" b="1" spc="59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215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800" b="1" spc="-215" dirty="0">
                <a:solidFill>
                  <a:srgbClr val="1DB41D"/>
                </a:solidFill>
                <a:latin typeface="FZLTZHB--B51-0"/>
                <a:cs typeface="FZLTZHB--B51-0"/>
              </a:rPr>
              <a:t>ed</a:t>
            </a:r>
            <a:r>
              <a:rPr sz="1800" b="1" spc="59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,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1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59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210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1800" b="1" spc="-215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800" b="1" spc="-210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1800" b="1" spc="59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-225" dirty="0">
                <a:latin typeface="FZLTZHB--B51-0"/>
                <a:cs typeface="FZLTZHB--B51-0"/>
              </a:rPr>
              <a:t>b</a:t>
            </a:r>
            <a:r>
              <a:rPr sz="1800" b="1" spc="-215" dirty="0">
                <a:latin typeface="FZLTZHB--B51-0"/>
                <a:cs typeface="FZLTZHB--B51-0"/>
              </a:rPr>
              <a:t>eg</a:t>
            </a:r>
            <a:r>
              <a:rPr sz="1800" b="1" spc="505" dirty="0">
                <a:latin typeface="FZLTZHB--B51-0"/>
                <a:cs typeface="FZLTZHB--B51-0"/>
              </a:rPr>
              <a:t>i</a:t>
            </a:r>
            <a:r>
              <a:rPr sz="1800" b="1" spc="-50" dirty="0">
                <a:latin typeface="FZLTZHB--B51-0"/>
                <a:cs typeface="FZLTZHB--B51-0"/>
              </a:rPr>
              <a:t>n_</a:t>
            </a:r>
            <a:r>
              <a:rPr sz="1800" b="1" spc="-40" dirty="0">
                <a:latin typeface="FZLTZHB--B51-0"/>
                <a:cs typeface="FZLTZHB--B51-0"/>
              </a:rPr>
              <a:t>f</a:t>
            </a:r>
            <a:r>
              <a:rPr sz="1800" b="1" spc="515" dirty="0">
                <a:latin typeface="FZLTZHB--B51-0"/>
                <a:cs typeface="FZLTZHB--B51-0"/>
              </a:rPr>
              <a:t>il</a:t>
            </a:r>
            <a:r>
              <a:rPr sz="1800" b="1" spc="505" dirty="0">
                <a:latin typeface="FZLTZHB--B51-0"/>
                <a:cs typeface="FZLTZHB--B51-0"/>
              </a:rPr>
              <a:t>l</a:t>
            </a:r>
            <a:r>
              <a:rPr sz="1800" b="1" spc="270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512445" marR="2533650" indent="-500380">
              <a:lnSpc>
                <a:spcPct val="120000"/>
              </a:lnSpc>
            </a:pP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515" dirty="0">
                <a:latin typeface="FZLTZHB--B51-0"/>
                <a:cs typeface="FZLTZHB--B51-0"/>
              </a:rPr>
              <a:t>i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800" b="1" i="1" spc="-100" dirty="0">
                <a:solidFill>
                  <a:srgbClr val="900090"/>
                </a:solidFill>
                <a:latin typeface="Menlo"/>
                <a:cs typeface="Menlo"/>
              </a:rPr>
              <a:t>ra</a:t>
            </a:r>
            <a:r>
              <a:rPr sz="1800" b="1" i="1" spc="-95" dirty="0">
                <a:solidFill>
                  <a:srgbClr val="900090"/>
                </a:solidFill>
                <a:latin typeface="Menlo"/>
                <a:cs typeface="Menlo"/>
              </a:rPr>
              <a:t>n</a:t>
            </a:r>
            <a:r>
              <a:rPr sz="1800" b="1" i="1" spc="-100" dirty="0">
                <a:solidFill>
                  <a:srgbClr val="900090"/>
                </a:solidFill>
                <a:latin typeface="Menlo"/>
                <a:cs typeface="Menlo"/>
              </a:rPr>
              <a:t>ge</a:t>
            </a:r>
            <a:r>
              <a:rPr sz="1800" b="1" spc="120" dirty="0">
                <a:latin typeface="FZLTZHB--B51-0"/>
                <a:cs typeface="FZLTZHB--B51-0"/>
              </a:rPr>
              <a:t>(5</a:t>
            </a:r>
            <a:r>
              <a:rPr sz="1800" b="1" spc="100" dirty="0">
                <a:latin typeface="FZLTZHB--B51-0"/>
                <a:cs typeface="FZLTZHB--B51-0"/>
              </a:rPr>
              <a:t>)</a:t>
            </a:r>
            <a:r>
              <a:rPr sz="1800" b="1" spc="380" dirty="0">
                <a:latin typeface="FZLTZHB--B51-0"/>
                <a:cs typeface="FZLTZHB--B51-0"/>
              </a:rPr>
              <a:t>:</a:t>
            </a:r>
            <a:r>
              <a:rPr sz="1800" b="1" spc="315" dirty="0">
                <a:latin typeface="FZLTZHB--B51-0"/>
                <a:cs typeface="FZLTZHB--B51-0"/>
              </a:rPr>
              <a:t> </a:t>
            </a:r>
            <a:r>
              <a:rPr sz="1800" b="1" spc="55" dirty="0">
                <a:latin typeface="FZLTZHB--B51-0"/>
                <a:cs typeface="FZLTZHB--B51-0"/>
              </a:rPr>
              <a:t>f</a:t>
            </a:r>
            <a:r>
              <a:rPr sz="1800" b="1" spc="85" dirty="0">
                <a:latin typeface="FZLTZHB--B51-0"/>
                <a:cs typeface="FZLTZHB--B51-0"/>
              </a:rPr>
              <a:t>d</a:t>
            </a:r>
            <a:r>
              <a:rPr sz="1800" b="1" spc="270" dirty="0">
                <a:latin typeface="FZLTZHB--B51-0"/>
                <a:cs typeface="FZLTZHB--B51-0"/>
              </a:rPr>
              <a:t>(</a:t>
            </a:r>
            <a:r>
              <a:rPr sz="1800" b="1" spc="-185" dirty="0">
                <a:latin typeface="FZLTZHB--B51-0"/>
                <a:cs typeface="FZLTZHB--B51-0"/>
              </a:rPr>
              <a:t>2</a:t>
            </a:r>
            <a:r>
              <a:rPr sz="1800" b="1" spc="-225" dirty="0">
                <a:latin typeface="FZLTZHB--B51-0"/>
                <a:cs typeface="FZLTZHB--B51-0"/>
              </a:rPr>
              <a:t>00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285" dirty="0">
                <a:latin typeface="FZLTZHB--B51-0"/>
                <a:cs typeface="FZLTZHB--B51-0"/>
              </a:rPr>
              <a:t>r</a:t>
            </a:r>
            <a:r>
              <a:rPr sz="1800" b="1" spc="235" dirty="0">
                <a:latin typeface="FZLTZHB--B51-0"/>
                <a:cs typeface="FZLTZHB--B51-0"/>
              </a:rPr>
              <a:t>t</a:t>
            </a:r>
            <a:r>
              <a:rPr sz="1800" b="1" spc="270" dirty="0">
                <a:latin typeface="FZLTZHB--B51-0"/>
                <a:cs typeface="FZLTZHB--B51-0"/>
              </a:rPr>
              <a:t>(</a:t>
            </a:r>
            <a:r>
              <a:rPr sz="1800" b="1" spc="45" dirty="0">
                <a:latin typeface="FZLTZHB--B51-0"/>
                <a:cs typeface="FZLTZHB--B51-0"/>
              </a:rPr>
              <a:t>1</a:t>
            </a:r>
            <a:r>
              <a:rPr sz="1800" b="1" spc="-225" dirty="0">
                <a:latin typeface="FZLTZHB--B51-0"/>
                <a:cs typeface="FZLTZHB--B51-0"/>
              </a:rPr>
              <a:t>44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2700" marR="3537585">
              <a:lnSpc>
                <a:spcPct val="120000"/>
              </a:lnSpc>
            </a:pPr>
            <a:r>
              <a:rPr sz="1800" b="1" spc="-215" dirty="0">
                <a:latin typeface="FZLTZHB--B51-0"/>
                <a:cs typeface="FZLTZHB--B51-0"/>
              </a:rPr>
              <a:t>e</a:t>
            </a:r>
            <a:r>
              <a:rPr sz="1800" b="1" spc="-225" dirty="0">
                <a:latin typeface="FZLTZHB--B51-0"/>
                <a:cs typeface="FZLTZHB--B51-0"/>
              </a:rPr>
              <a:t>n</a:t>
            </a:r>
            <a:r>
              <a:rPr sz="1800" b="1" spc="-215" dirty="0">
                <a:latin typeface="FZLTZHB--B51-0"/>
                <a:cs typeface="FZLTZHB--B51-0"/>
              </a:rPr>
              <a:t>d</a:t>
            </a:r>
            <a:r>
              <a:rPr sz="1800" b="1" spc="-260" dirty="0">
                <a:latin typeface="FZLTZHB--B51-0"/>
                <a:cs typeface="FZLTZHB--B51-0"/>
              </a:rPr>
              <a:t>_</a:t>
            </a:r>
            <a:r>
              <a:rPr sz="1800" b="1" spc="355" dirty="0">
                <a:latin typeface="FZLTZHB--B51-0"/>
                <a:cs typeface="FZLTZHB--B51-0"/>
              </a:rPr>
              <a:t>f</a:t>
            </a:r>
            <a:r>
              <a:rPr sz="1800" b="1" spc="509" dirty="0">
                <a:latin typeface="FZLTZHB--B51-0"/>
                <a:cs typeface="FZLTZHB--B51-0"/>
              </a:rPr>
              <a:t>il</a:t>
            </a:r>
            <a:r>
              <a:rPr sz="1800" b="1" spc="520" dirty="0">
                <a:latin typeface="FZLTZHB--B51-0"/>
                <a:cs typeface="FZLTZHB--B51-0"/>
              </a:rPr>
              <a:t>l</a:t>
            </a:r>
            <a:r>
              <a:rPr sz="1800" b="1" spc="265" dirty="0">
                <a:latin typeface="FZLTZHB--B51-0"/>
                <a:cs typeface="FZLTZHB--B51-0"/>
              </a:rPr>
              <a:t>()</a:t>
            </a:r>
            <a:r>
              <a:rPr sz="1800" b="1" spc="18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d</a:t>
            </a:r>
            <a:r>
              <a:rPr sz="1800" b="1" spc="-204" dirty="0">
                <a:latin typeface="FZLTZHB--B51-0"/>
                <a:cs typeface="FZLTZHB--B51-0"/>
              </a:rPr>
              <a:t>o</a:t>
            </a:r>
            <a:r>
              <a:rPr sz="1800" b="1" spc="-225" dirty="0">
                <a:latin typeface="FZLTZHB--B51-0"/>
                <a:cs typeface="FZLTZHB--B51-0"/>
              </a:rPr>
              <a:t>n</a:t>
            </a:r>
            <a:r>
              <a:rPr sz="1800" b="1" spc="-215" dirty="0">
                <a:latin typeface="FZLTZHB--B51-0"/>
                <a:cs typeface="FZLTZHB--B51-0"/>
              </a:rPr>
              <a:t>e</a:t>
            </a:r>
            <a:r>
              <a:rPr sz="1800" b="1" spc="275" dirty="0"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1656080" algn="ctr">
              <a:lnSpc>
                <a:spcPts val="2155"/>
              </a:lnSpc>
              <a:spcBef>
                <a:spcPts val="1175"/>
              </a:spcBef>
            </a:pPr>
            <a:r>
              <a:rPr sz="1800" dirty="0">
                <a:latin typeface="Arial Unicode MS"/>
                <a:cs typeface="Arial Unicode MS"/>
              </a:rPr>
              <a:t>保存为</a:t>
            </a:r>
            <a:r>
              <a:rPr sz="1800" spc="-220" dirty="0">
                <a:latin typeface="Arial"/>
                <a:cs typeface="Arial"/>
              </a:rPr>
              <a:t>S</a:t>
            </a:r>
            <a:r>
              <a:rPr sz="1800" spc="65" dirty="0">
                <a:latin typeface="Arial"/>
                <a:cs typeface="Arial"/>
              </a:rPr>
              <a:t>tar</a:t>
            </a:r>
            <a:r>
              <a:rPr sz="1800" spc="110" dirty="0">
                <a:latin typeface="Arial"/>
                <a:cs typeface="Arial"/>
              </a:rPr>
              <a:t>D</a:t>
            </a:r>
            <a:r>
              <a:rPr sz="1800" spc="40" dirty="0">
                <a:latin typeface="Arial"/>
                <a:cs typeface="Arial"/>
              </a:rPr>
              <a:t>ra</a:t>
            </a:r>
            <a:r>
              <a:rPr sz="1800" spc="15" dirty="0">
                <a:latin typeface="Arial"/>
                <a:cs typeface="Arial"/>
              </a:rPr>
              <a:t>w</a:t>
            </a:r>
            <a:r>
              <a:rPr sz="1800" spc="40" dirty="0">
                <a:latin typeface="Arial"/>
                <a:cs typeface="Arial"/>
              </a:rPr>
              <a:t>.p</a:t>
            </a:r>
            <a:r>
              <a:rPr sz="1800" spc="45" dirty="0">
                <a:latin typeface="Arial"/>
                <a:cs typeface="Arial"/>
              </a:rPr>
              <a:t>y</a:t>
            </a:r>
            <a:r>
              <a:rPr sz="1800" dirty="0">
                <a:latin typeface="Arial Unicode MS"/>
                <a:cs typeface="Arial Unicode MS"/>
              </a:rPr>
              <a:t>文件并运行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7838" y="4616998"/>
            <a:ext cx="939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文件式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5166" y="2302322"/>
            <a:ext cx="623316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Times New Roman"/>
                <a:cs typeface="Times New Roman"/>
              </a:rPr>
              <a:t>Pyt</a:t>
            </a:r>
            <a:r>
              <a:rPr spc="0" dirty="0">
                <a:latin typeface="Times New Roman"/>
                <a:cs typeface="Times New Roman"/>
              </a:rPr>
              <a:t>h</a:t>
            </a:r>
            <a:r>
              <a:rPr spc="-5" dirty="0">
                <a:latin typeface="Times New Roman"/>
                <a:cs typeface="Times New Roman"/>
              </a:rPr>
              <a:t>o</a:t>
            </a:r>
            <a:r>
              <a:rPr spc="5" dirty="0">
                <a:latin typeface="Times New Roman"/>
                <a:cs typeface="Times New Roman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高级开发环境</a:t>
            </a:r>
            <a:r>
              <a:rPr spc="-5" dirty="0">
                <a:latin typeface="Times New Roman"/>
                <a:cs typeface="Times New Roman"/>
              </a:rPr>
              <a:t>VSCode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2860" y="1673477"/>
            <a:ext cx="7434580" cy="267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7945" algn="ctr">
              <a:lnSpc>
                <a:spcPct val="100000"/>
              </a:lnSpc>
            </a:pP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V</a:t>
            </a:r>
            <a:r>
              <a:rPr sz="2400" b="1" spc="-55" dirty="0">
                <a:solidFill>
                  <a:srgbClr val="006FC0"/>
                </a:solidFill>
                <a:latin typeface="Arial"/>
                <a:cs typeface="Arial"/>
              </a:rPr>
              <a:t>SC</a:t>
            </a:r>
            <a:r>
              <a:rPr sz="2400" b="1" spc="-6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：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</a:rPr>
              <a:t>Visual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-24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tudi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微</a:t>
            </a:r>
            <a:r>
              <a:rPr sz="2400" b="1" spc="-5" dirty="0">
                <a:latin typeface="Heiti SC"/>
                <a:cs typeface="Heiti SC"/>
              </a:rPr>
              <a:t>软</a:t>
            </a:r>
            <a:r>
              <a:rPr sz="2400" b="1" dirty="0">
                <a:latin typeface="Heiti SC"/>
                <a:cs typeface="Heiti SC"/>
              </a:rPr>
              <a:t>出品，与</a:t>
            </a:r>
            <a:r>
              <a:rPr sz="2400" b="1" spc="25" dirty="0">
                <a:latin typeface="Arial"/>
                <a:cs typeface="Arial"/>
              </a:rPr>
              <a:t>Visu</a:t>
            </a:r>
            <a:r>
              <a:rPr sz="2400" b="1" spc="35" dirty="0">
                <a:latin typeface="Arial"/>
                <a:cs typeface="Arial"/>
              </a:rPr>
              <a:t>a</a:t>
            </a:r>
            <a:r>
              <a:rPr sz="2400" b="1" spc="40" dirty="0">
                <a:latin typeface="Arial"/>
                <a:cs typeface="Arial"/>
              </a:rPr>
              <a:t>l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240" dirty="0">
                <a:latin typeface="Arial"/>
                <a:cs typeface="Arial"/>
              </a:rPr>
              <a:t>S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80" dirty="0">
                <a:latin typeface="Arial"/>
                <a:cs typeface="Arial"/>
              </a:rPr>
              <a:t>di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dirty="0">
                <a:latin typeface="Heiti SC"/>
                <a:cs typeface="Heiti SC"/>
              </a:rPr>
              <a:t>同质量的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专业</a:t>
            </a:r>
            <a:r>
              <a:rPr sz="2400" b="1" spc="-5" dirty="0">
                <a:solidFill>
                  <a:srgbClr val="C00000"/>
                </a:solidFill>
                <a:latin typeface="Heiti SC"/>
                <a:cs typeface="Heiti SC"/>
              </a:rPr>
              <a:t>级</a:t>
            </a:r>
            <a:r>
              <a:rPr sz="2400" b="1" dirty="0">
                <a:latin typeface="Heiti SC"/>
                <a:cs typeface="Heiti SC"/>
              </a:rPr>
              <a:t>开发工具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跨</a:t>
            </a:r>
            <a:r>
              <a:rPr sz="2400" b="1" dirty="0">
                <a:latin typeface="Heiti SC"/>
                <a:cs typeface="Heiti SC"/>
              </a:rPr>
              <a:t>平台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免费</a:t>
            </a:r>
            <a:r>
              <a:rPr sz="2400" b="1" dirty="0">
                <a:latin typeface="Heiti SC"/>
                <a:cs typeface="Heiti SC"/>
              </a:rPr>
              <a:t>工具：支</a:t>
            </a:r>
            <a:r>
              <a:rPr sz="2400" b="1" spc="-10" dirty="0">
                <a:latin typeface="Heiti SC"/>
                <a:cs typeface="Heiti SC"/>
              </a:rPr>
              <a:t>持</a:t>
            </a:r>
            <a:r>
              <a:rPr sz="2400" b="1" spc="130" dirty="0">
                <a:latin typeface="Arial"/>
                <a:cs typeface="Arial"/>
              </a:rPr>
              <a:t>Windo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210" dirty="0">
                <a:latin typeface="Arial"/>
                <a:cs typeface="Arial"/>
              </a:rPr>
              <a:t>s</a:t>
            </a:r>
            <a:r>
              <a:rPr sz="2400" b="1" spc="110" dirty="0">
                <a:latin typeface="Arial"/>
                <a:cs typeface="Arial"/>
              </a:rPr>
              <a:t>/</a:t>
            </a:r>
            <a:r>
              <a:rPr sz="2400" b="1" spc="105" dirty="0">
                <a:latin typeface="Arial"/>
                <a:cs typeface="Arial"/>
              </a:rPr>
              <a:t>Linux</a:t>
            </a:r>
            <a:r>
              <a:rPr sz="2400" b="1" spc="65" dirty="0">
                <a:latin typeface="Arial"/>
                <a:cs typeface="Arial"/>
              </a:rPr>
              <a:t>/</a:t>
            </a:r>
            <a:r>
              <a:rPr sz="2400" b="1" spc="305" dirty="0">
                <a:latin typeface="Arial"/>
                <a:cs typeface="Arial"/>
              </a:rPr>
              <a:t>M</a:t>
            </a:r>
            <a:r>
              <a:rPr sz="2400" b="1" spc="210" dirty="0">
                <a:latin typeface="Arial"/>
                <a:cs typeface="Arial"/>
              </a:rPr>
              <a:t>a</a:t>
            </a:r>
            <a:r>
              <a:rPr sz="2400" b="1" spc="-55" dirty="0">
                <a:latin typeface="Arial"/>
                <a:cs typeface="Arial"/>
              </a:rPr>
              <a:t>cOS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Heiti SC"/>
                <a:cs typeface="Heiti SC"/>
              </a:rPr>
              <a:t>编辑器</a:t>
            </a:r>
            <a:r>
              <a:rPr sz="2400" b="1" spc="-5" dirty="0">
                <a:latin typeface="Heiti SC"/>
                <a:cs typeface="Heiti SC"/>
              </a:rPr>
              <a:t>模式：轻量</a:t>
            </a:r>
            <a:r>
              <a:rPr sz="2400" b="1" dirty="0">
                <a:latin typeface="Heiti SC"/>
                <a:cs typeface="Heiti SC"/>
              </a:rPr>
              <a:t>级</a:t>
            </a:r>
            <a:r>
              <a:rPr sz="2400" b="1" spc="-5" dirty="0">
                <a:latin typeface="Heiti SC"/>
                <a:cs typeface="Heiti SC"/>
              </a:rPr>
              <a:t>、功能丰富、可扩展性</a:t>
            </a:r>
            <a:r>
              <a:rPr sz="2400" b="1" dirty="0">
                <a:latin typeface="Heiti SC"/>
                <a:cs typeface="Heiti SC"/>
              </a:rPr>
              <a:t>强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51610" y="655624"/>
            <a:ext cx="66916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5" dirty="0">
                <a:latin typeface="Arial"/>
                <a:cs typeface="Arial"/>
              </a:rPr>
              <a:t>y</a:t>
            </a:r>
            <a:r>
              <a:rPr spc="290" dirty="0">
                <a:latin typeface="Arial"/>
                <a:cs typeface="Arial"/>
              </a:rPr>
              <a:t>thon</a:t>
            </a:r>
            <a:r>
              <a:rPr spc="-5" dirty="0">
                <a:latin typeface="Arial Unicode MS"/>
                <a:cs typeface="Arial Unicode MS"/>
              </a:rPr>
              <a:t>高级开发环境</a:t>
            </a:r>
            <a:r>
              <a:rPr spc="-35" dirty="0">
                <a:latin typeface="Arial"/>
                <a:cs typeface="Arial"/>
              </a:rPr>
              <a:t>V</a:t>
            </a:r>
            <a:r>
              <a:rPr spc="15" dirty="0">
                <a:latin typeface="Arial"/>
                <a:cs typeface="Arial"/>
              </a:rPr>
              <a:t>SCode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51610" y="642924"/>
            <a:ext cx="66916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5" dirty="0">
                <a:latin typeface="Arial"/>
                <a:cs typeface="Arial"/>
              </a:rPr>
              <a:t>y</a:t>
            </a:r>
            <a:r>
              <a:rPr spc="290" dirty="0">
                <a:latin typeface="Arial"/>
                <a:cs typeface="Arial"/>
              </a:rPr>
              <a:t>thon</a:t>
            </a:r>
            <a:r>
              <a:rPr spc="-5" dirty="0">
                <a:latin typeface="Arial Unicode MS"/>
                <a:cs typeface="Arial Unicode MS"/>
              </a:rPr>
              <a:t>高级开发环境</a:t>
            </a:r>
            <a:r>
              <a:rPr spc="-35" dirty="0">
                <a:latin typeface="Arial"/>
                <a:cs typeface="Arial"/>
              </a:rPr>
              <a:t>V</a:t>
            </a:r>
            <a:r>
              <a:rPr spc="15" dirty="0">
                <a:latin typeface="Arial"/>
                <a:cs typeface="Arial"/>
              </a:rPr>
              <a:t>SCode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39977" y="1841244"/>
            <a:ext cx="646493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第一步：安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装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21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-18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-21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环境；第二步：安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装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V</a:t>
            </a:r>
            <a:r>
              <a:rPr sz="2400" b="1" spc="-55" dirty="0">
                <a:solidFill>
                  <a:srgbClr val="006FC0"/>
                </a:solidFill>
                <a:latin typeface="Arial"/>
                <a:cs typeface="Arial"/>
              </a:rPr>
              <a:t>SC</a:t>
            </a:r>
            <a:r>
              <a:rPr sz="2400" b="1" spc="-6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2860" y="2982076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下载地址：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2491" y="2982076"/>
            <a:ext cx="46196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65" dirty="0">
                <a:latin typeface="Arial"/>
                <a:cs typeface="Arial"/>
              </a:rPr>
              <a:t>https:/</a:t>
            </a:r>
            <a:r>
              <a:rPr sz="2400" b="1" spc="110" dirty="0">
                <a:latin typeface="Arial"/>
                <a:cs typeface="Arial"/>
              </a:rPr>
              <a:t>/</a:t>
            </a:r>
            <a:r>
              <a:rPr sz="2400" b="1" spc="5" dirty="0">
                <a:latin typeface="Arial"/>
                <a:cs typeface="Arial"/>
              </a:rPr>
              <a:t>c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de</a:t>
            </a:r>
            <a:r>
              <a:rPr sz="2400" b="1" spc="30" dirty="0">
                <a:latin typeface="Arial"/>
                <a:cs typeface="Arial"/>
              </a:rPr>
              <a:t>.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b="1" spc="20" dirty="0">
                <a:latin typeface="Arial"/>
                <a:cs typeface="Arial"/>
              </a:rPr>
              <a:t>i</a:t>
            </a:r>
            <a:r>
              <a:rPr sz="2400" b="1" spc="-30" dirty="0">
                <a:latin typeface="Arial"/>
                <a:cs typeface="Arial"/>
              </a:rPr>
              <a:t>su</a:t>
            </a:r>
            <a:r>
              <a:rPr sz="2400" b="1" spc="40" dirty="0">
                <a:latin typeface="Arial"/>
                <a:cs typeface="Arial"/>
              </a:rPr>
              <a:t>alst</a:t>
            </a:r>
            <a:r>
              <a:rPr sz="2400" b="1" spc="60" dirty="0">
                <a:latin typeface="Arial"/>
                <a:cs typeface="Arial"/>
              </a:rPr>
              <a:t>u</a:t>
            </a:r>
            <a:r>
              <a:rPr sz="2400" b="1" spc="80" dirty="0">
                <a:latin typeface="Arial"/>
                <a:cs typeface="Arial"/>
              </a:rPr>
              <a:t>di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spc="-30" dirty="0">
                <a:latin typeface="Arial"/>
                <a:cs typeface="Arial"/>
              </a:rPr>
              <a:t>.</a:t>
            </a:r>
            <a:r>
              <a:rPr sz="2400" b="1" spc="-65" dirty="0">
                <a:latin typeface="Arial"/>
                <a:cs typeface="Arial"/>
              </a:rPr>
              <a:t>c</a:t>
            </a:r>
            <a:r>
              <a:rPr sz="2400" b="1" spc="160" dirty="0">
                <a:latin typeface="Arial"/>
                <a:cs typeface="Arial"/>
              </a:rPr>
              <a:t>om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860" y="3713326"/>
            <a:ext cx="27609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工具大小</a:t>
            </a:r>
            <a:r>
              <a:rPr sz="2400" b="1" dirty="0">
                <a:latin typeface="Heiti SC"/>
                <a:cs typeface="Heiti SC"/>
              </a:rPr>
              <a:t>约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spc="145" dirty="0">
                <a:latin typeface="Arial"/>
                <a:cs typeface="Arial"/>
              </a:rPr>
              <a:t>5</a:t>
            </a:r>
            <a:r>
              <a:rPr sz="2400" b="1" spc="130" dirty="0">
                <a:latin typeface="Arial"/>
                <a:cs typeface="Arial"/>
              </a:rPr>
              <a:t>0</a:t>
            </a:r>
            <a:r>
              <a:rPr sz="2400" b="1" spc="185" dirty="0">
                <a:latin typeface="Arial"/>
                <a:cs typeface="Arial"/>
              </a:rPr>
              <a:t>MB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1639" y="339852"/>
            <a:ext cx="5904230" cy="4429125"/>
          </a:xfrm>
          <a:custGeom>
            <a:avLst/>
            <a:gdLst/>
            <a:ahLst/>
            <a:cxnLst/>
            <a:rect l="l" t="t" r="r" b="b"/>
            <a:pathLst>
              <a:path w="5904230" h="4429125">
                <a:moveTo>
                  <a:pt x="0" y="4428744"/>
                </a:moveTo>
                <a:lnTo>
                  <a:pt x="5903975" y="4428744"/>
                </a:lnTo>
                <a:lnTo>
                  <a:pt x="5903975" y="0"/>
                </a:lnTo>
                <a:lnTo>
                  <a:pt x="0" y="0"/>
                </a:lnTo>
                <a:lnTo>
                  <a:pt x="0" y="4428744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1639" y="339852"/>
            <a:ext cx="5903975" cy="4428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7067" y="335279"/>
            <a:ext cx="5913120" cy="4438015"/>
          </a:xfrm>
          <a:custGeom>
            <a:avLst/>
            <a:gdLst/>
            <a:ahLst/>
            <a:cxnLst/>
            <a:rect l="l" t="t" r="r" b="b"/>
            <a:pathLst>
              <a:path w="5913120" h="4438015">
                <a:moveTo>
                  <a:pt x="0" y="4437888"/>
                </a:moveTo>
                <a:lnTo>
                  <a:pt x="5913120" y="4437888"/>
                </a:lnTo>
                <a:lnTo>
                  <a:pt x="5913120" y="0"/>
                </a:lnTo>
                <a:lnTo>
                  <a:pt x="0" y="0"/>
                </a:lnTo>
                <a:lnTo>
                  <a:pt x="0" y="4437888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777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1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基本语法元素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029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75" y="896619"/>
                </a:moveTo>
                <a:lnTo>
                  <a:pt x="269305" y="911859"/>
                </a:lnTo>
                <a:lnTo>
                  <a:pt x="247562" y="918209"/>
                </a:lnTo>
                <a:lnTo>
                  <a:pt x="161397" y="948689"/>
                </a:lnTo>
                <a:lnTo>
                  <a:pt x="121116" y="966469"/>
                </a:lnTo>
                <a:lnTo>
                  <a:pt x="84467" y="988059"/>
                </a:lnTo>
                <a:lnTo>
                  <a:pt x="52775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75" y="1258570"/>
                </a:lnTo>
                <a:lnTo>
                  <a:pt x="311875" y="896619"/>
                </a:lnTo>
                <a:close/>
              </a:path>
              <a:path w="1187450" h="1258570">
                <a:moveTo>
                  <a:pt x="311875" y="580389"/>
                </a:moveTo>
                <a:lnTo>
                  <a:pt x="311875" y="624839"/>
                </a:lnTo>
                <a:lnTo>
                  <a:pt x="316878" y="628650"/>
                </a:lnTo>
                <a:lnTo>
                  <a:pt x="321882" y="629919"/>
                </a:lnTo>
                <a:lnTo>
                  <a:pt x="329410" y="638809"/>
                </a:lnTo>
                <a:lnTo>
                  <a:pt x="334252" y="648969"/>
                </a:lnTo>
                <a:lnTo>
                  <a:pt x="339468" y="659130"/>
                </a:lnTo>
                <a:lnTo>
                  <a:pt x="345188" y="669289"/>
                </a:lnTo>
                <a:lnTo>
                  <a:pt x="351541" y="680719"/>
                </a:lnTo>
                <a:lnTo>
                  <a:pt x="358655" y="693419"/>
                </a:lnTo>
                <a:lnTo>
                  <a:pt x="366660" y="706119"/>
                </a:lnTo>
                <a:lnTo>
                  <a:pt x="372144" y="716280"/>
                </a:lnTo>
                <a:lnTo>
                  <a:pt x="378150" y="726439"/>
                </a:lnTo>
                <a:lnTo>
                  <a:pt x="384612" y="737869"/>
                </a:lnTo>
                <a:lnTo>
                  <a:pt x="391466" y="748030"/>
                </a:lnTo>
                <a:lnTo>
                  <a:pt x="398646" y="759459"/>
                </a:lnTo>
                <a:lnTo>
                  <a:pt x="406086" y="769619"/>
                </a:lnTo>
                <a:lnTo>
                  <a:pt x="413721" y="781050"/>
                </a:lnTo>
                <a:lnTo>
                  <a:pt x="421485" y="792480"/>
                </a:lnTo>
                <a:lnTo>
                  <a:pt x="418305" y="803909"/>
                </a:lnTo>
                <a:lnTo>
                  <a:pt x="414137" y="815339"/>
                </a:lnTo>
                <a:lnTo>
                  <a:pt x="385987" y="855980"/>
                </a:lnTo>
                <a:lnTo>
                  <a:pt x="350585" y="880109"/>
                </a:lnTo>
                <a:lnTo>
                  <a:pt x="311875" y="896619"/>
                </a:lnTo>
                <a:lnTo>
                  <a:pt x="311910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8" y="1096009"/>
                </a:lnTo>
                <a:lnTo>
                  <a:pt x="519632" y="1078230"/>
                </a:lnTo>
                <a:lnTo>
                  <a:pt x="486458" y="1056639"/>
                </a:lnTo>
                <a:lnTo>
                  <a:pt x="444151" y="1018539"/>
                </a:lnTo>
                <a:lnTo>
                  <a:pt x="412834" y="981709"/>
                </a:lnTo>
                <a:lnTo>
                  <a:pt x="402317" y="969009"/>
                </a:lnTo>
                <a:lnTo>
                  <a:pt x="391712" y="953769"/>
                </a:lnTo>
                <a:lnTo>
                  <a:pt x="380989" y="938530"/>
                </a:lnTo>
                <a:lnTo>
                  <a:pt x="370119" y="922019"/>
                </a:lnTo>
                <a:lnTo>
                  <a:pt x="412494" y="894080"/>
                </a:lnTo>
                <a:lnTo>
                  <a:pt x="438684" y="866139"/>
                </a:lnTo>
                <a:lnTo>
                  <a:pt x="462036" y="834389"/>
                </a:lnTo>
                <a:lnTo>
                  <a:pt x="469492" y="824230"/>
                </a:lnTo>
                <a:lnTo>
                  <a:pt x="592646" y="824230"/>
                </a:lnTo>
                <a:lnTo>
                  <a:pt x="592054" y="769619"/>
                </a:lnTo>
                <a:lnTo>
                  <a:pt x="551676" y="769619"/>
                </a:lnTo>
                <a:lnTo>
                  <a:pt x="538514" y="767080"/>
                </a:lnTo>
                <a:lnTo>
                  <a:pt x="501303" y="745489"/>
                </a:lnTo>
                <a:lnTo>
                  <a:pt x="475766" y="703580"/>
                </a:lnTo>
                <a:lnTo>
                  <a:pt x="473982" y="690880"/>
                </a:lnTo>
                <a:lnTo>
                  <a:pt x="474127" y="678180"/>
                </a:lnTo>
                <a:lnTo>
                  <a:pt x="504028" y="643889"/>
                </a:lnTo>
                <a:lnTo>
                  <a:pt x="545106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706" y="622300"/>
                </a:lnTo>
                <a:lnTo>
                  <a:pt x="418712" y="619759"/>
                </a:lnTo>
                <a:lnTo>
                  <a:pt x="410499" y="614680"/>
                </a:lnTo>
                <a:lnTo>
                  <a:pt x="403040" y="607059"/>
                </a:lnTo>
                <a:lnTo>
                  <a:pt x="396308" y="596900"/>
                </a:lnTo>
                <a:lnTo>
                  <a:pt x="332216" y="596900"/>
                </a:lnTo>
                <a:lnTo>
                  <a:pt x="321480" y="589280"/>
                </a:lnTo>
                <a:lnTo>
                  <a:pt x="311875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46" y="824230"/>
                </a:moveTo>
                <a:lnTo>
                  <a:pt x="469492" y="824230"/>
                </a:lnTo>
                <a:lnTo>
                  <a:pt x="494106" y="839469"/>
                </a:lnTo>
                <a:lnTo>
                  <a:pt x="542625" y="862330"/>
                </a:lnTo>
                <a:lnTo>
                  <a:pt x="575706" y="869950"/>
                </a:lnTo>
                <a:lnTo>
                  <a:pt x="593141" y="869950"/>
                </a:lnTo>
                <a:lnTo>
                  <a:pt x="592646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848" y="750569"/>
                </a:moveTo>
                <a:lnTo>
                  <a:pt x="582136" y="753109"/>
                </a:lnTo>
                <a:lnTo>
                  <a:pt x="572717" y="759459"/>
                </a:lnTo>
                <a:lnTo>
                  <a:pt x="562820" y="765809"/>
                </a:lnTo>
                <a:lnTo>
                  <a:pt x="551676" y="769619"/>
                </a:lnTo>
                <a:lnTo>
                  <a:pt x="592054" y="769619"/>
                </a:lnTo>
                <a:lnTo>
                  <a:pt x="591848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66" y="163830"/>
                </a:moveTo>
                <a:lnTo>
                  <a:pt x="305947" y="176530"/>
                </a:lnTo>
                <a:lnTo>
                  <a:pt x="301247" y="187959"/>
                </a:lnTo>
                <a:lnTo>
                  <a:pt x="296859" y="199389"/>
                </a:lnTo>
                <a:lnTo>
                  <a:pt x="292773" y="212089"/>
                </a:lnTo>
                <a:lnTo>
                  <a:pt x="288980" y="224789"/>
                </a:lnTo>
                <a:lnTo>
                  <a:pt x="285472" y="236219"/>
                </a:lnTo>
                <a:lnTo>
                  <a:pt x="276567" y="274319"/>
                </a:lnTo>
                <a:lnTo>
                  <a:pt x="269904" y="312419"/>
                </a:lnTo>
                <a:lnTo>
                  <a:pt x="265244" y="350519"/>
                </a:lnTo>
                <a:lnTo>
                  <a:pt x="263132" y="374650"/>
                </a:lnTo>
                <a:lnTo>
                  <a:pt x="259911" y="381000"/>
                </a:lnTo>
                <a:lnTo>
                  <a:pt x="245581" y="427989"/>
                </a:lnTo>
                <a:lnTo>
                  <a:pt x="241375" y="471169"/>
                </a:lnTo>
                <a:lnTo>
                  <a:pt x="241687" y="481330"/>
                </a:lnTo>
                <a:lnTo>
                  <a:pt x="246992" y="519430"/>
                </a:lnTo>
                <a:lnTo>
                  <a:pt x="257571" y="556259"/>
                </a:lnTo>
                <a:lnTo>
                  <a:pt x="282960" y="600709"/>
                </a:lnTo>
                <a:lnTo>
                  <a:pt x="311868" y="624839"/>
                </a:lnTo>
                <a:lnTo>
                  <a:pt x="310754" y="579119"/>
                </a:lnTo>
                <a:lnTo>
                  <a:pt x="304478" y="570230"/>
                </a:lnTo>
                <a:lnTo>
                  <a:pt x="298812" y="561339"/>
                </a:lnTo>
                <a:lnTo>
                  <a:pt x="282638" y="515619"/>
                </a:lnTo>
                <a:lnTo>
                  <a:pt x="277830" y="469900"/>
                </a:lnTo>
                <a:lnTo>
                  <a:pt x="277798" y="464819"/>
                </a:lnTo>
                <a:lnTo>
                  <a:pt x="278508" y="452119"/>
                </a:lnTo>
                <a:lnTo>
                  <a:pt x="285558" y="412750"/>
                </a:lnTo>
                <a:lnTo>
                  <a:pt x="304119" y="375919"/>
                </a:lnTo>
                <a:lnTo>
                  <a:pt x="311874" y="370839"/>
                </a:lnTo>
                <a:lnTo>
                  <a:pt x="310966" y="163830"/>
                </a:lnTo>
                <a:close/>
              </a:path>
              <a:path w="1187450" h="1258570">
                <a:moveTo>
                  <a:pt x="565441" y="577850"/>
                </a:moveTo>
                <a:lnTo>
                  <a:pt x="550140" y="577850"/>
                </a:lnTo>
                <a:lnTo>
                  <a:pt x="522500" y="580389"/>
                </a:lnTo>
                <a:lnTo>
                  <a:pt x="478411" y="595630"/>
                </a:lnTo>
                <a:lnTo>
                  <a:pt x="454394" y="610869"/>
                </a:lnTo>
                <a:lnTo>
                  <a:pt x="451892" y="612139"/>
                </a:lnTo>
                <a:lnTo>
                  <a:pt x="448146" y="615950"/>
                </a:lnTo>
                <a:lnTo>
                  <a:pt x="437508" y="621030"/>
                </a:lnTo>
                <a:lnTo>
                  <a:pt x="427706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761" y="580389"/>
                </a:lnTo>
                <a:lnTo>
                  <a:pt x="565441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599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29" y="5080"/>
                </a:moveTo>
                <a:lnTo>
                  <a:pt x="572836" y="7619"/>
                </a:lnTo>
                <a:lnTo>
                  <a:pt x="560873" y="10159"/>
                </a:lnTo>
                <a:lnTo>
                  <a:pt x="547300" y="12700"/>
                </a:lnTo>
                <a:lnTo>
                  <a:pt x="531673" y="16509"/>
                </a:lnTo>
                <a:lnTo>
                  <a:pt x="508204" y="21589"/>
                </a:lnTo>
                <a:lnTo>
                  <a:pt x="495321" y="24130"/>
                </a:lnTo>
                <a:lnTo>
                  <a:pt x="481111" y="27939"/>
                </a:lnTo>
                <a:lnTo>
                  <a:pt x="440071" y="35559"/>
                </a:lnTo>
                <a:lnTo>
                  <a:pt x="404277" y="52069"/>
                </a:lnTo>
                <a:lnTo>
                  <a:pt x="373356" y="74930"/>
                </a:lnTo>
                <a:lnTo>
                  <a:pt x="346933" y="104139"/>
                </a:lnTo>
                <a:lnTo>
                  <a:pt x="324634" y="137159"/>
                </a:lnTo>
                <a:lnTo>
                  <a:pt x="311875" y="162559"/>
                </a:lnTo>
                <a:lnTo>
                  <a:pt x="316666" y="370839"/>
                </a:lnTo>
                <a:lnTo>
                  <a:pt x="323751" y="374650"/>
                </a:lnTo>
                <a:lnTo>
                  <a:pt x="330479" y="382269"/>
                </a:lnTo>
                <a:lnTo>
                  <a:pt x="343446" y="426719"/>
                </a:lnTo>
                <a:lnTo>
                  <a:pt x="346240" y="464819"/>
                </a:lnTo>
                <a:lnTo>
                  <a:pt x="346333" y="482600"/>
                </a:lnTo>
                <a:lnTo>
                  <a:pt x="346209" y="487680"/>
                </a:lnTo>
                <a:lnTo>
                  <a:pt x="342524" y="537209"/>
                </a:lnTo>
                <a:lnTo>
                  <a:pt x="335457" y="581659"/>
                </a:lnTo>
                <a:lnTo>
                  <a:pt x="332216" y="596900"/>
                </a:lnTo>
                <a:lnTo>
                  <a:pt x="396308" y="596900"/>
                </a:lnTo>
                <a:lnTo>
                  <a:pt x="380199" y="553719"/>
                </a:lnTo>
                <a:lnTo>
                  <a:pt x="369652" y="497839"/>
                </a:lnTo>
                <a:lnTo>
                  <a:pt x="365347" y="457200"/>
                </a:lnTo>
                <a:lnTo>
                  <a:pt x="362971" y="416559"/>
                </a:lnTo>
                <a:lnTo>
                  <a:pt x="362420" y="394969"/>
                </a:lnTo>
                <a:lnTo>
                  <a:pt x="362545" y="360680"/>
                </a:lnTo>
                <a:lnTo>
                  <a:pt x="363132" y="345439"/>
                </a:lnTo>
                <a:lnTo>
                  <a:pt x="363221" y="339089"/>
                </a:lnTo>
                <a:lnTo>
                  <a:pt x="370090" y="293369"/>
                </a:lnTo>
                <a:lnTo>
                  <a:pt x="389298" y="246380"/>
                </a:lnTo>
                <a:lnTo>
                  <a:pt x="422152" y="219709"/>
                </a:lnTo>
                <a:lnTo>
                  <a:pt x="444571" y="217169"/>
                </a:lnTo>
                <a:lnTo>
                  <a:pt x="591051" y="217169"/>
                </a:lnTo>
                <a:lnTo>
                  <a:pt x="583629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51" y="217169"/>
                </a:moveTo>
                <a:lnTo>
                  <a:pt x="444571" y="217169"/>
                </a:lnTo>
                <a:lnTo>
                  <a:pt x="470179" y="219709"/>
                </a:lnTo>
                <a:lnTo>
                  <a:pt x="498077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51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93366" y="1586092"/>
            <a:ext cx="15728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练习</a:t>
            </a:r>
            <a:r>
              <a:rPr sz="2400" b="1" spc="110" dirty="0">
                <a:solidFill>
                  <a:srgbClr val="007EDE"/>
                </a:solidFill>
                <a:latin typeface="Heiti SC"/>
                <a:cs typeface="Heiti SC"/>
              </a:rPr>
              <a:t> 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可选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07563" y="2244460"/>
            <a:ext cx="13512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latin typeface="Arial"/>
                <a:cs typeface="Arial"/>
              </a:rPr>
              <a:t>5</a:t>
            </a:r>
            <a:r>
              <a:rPr sz="2400" b="1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15053" y="2244460"/>
            <a:ext cx="1998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90" dirty="0">
                <a:latin typeface="Arial"/>
                <a:cs typeface="Arial"/>
              </a:rPr>
              <a:t>@Pyth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130" dirty="0">
                <a:latin typeface="Arial"/>
                <a:cs typeface="Arial"/>
              </a:rPr>
              <a:t>n123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3366" y="2903082"/>
            <a:ext cx="635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测验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07563" y="3561205"/>
            <a:ext cx="28727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10</a:t>
            </a:r>
            <a:r>
              <a:rPr sz="2400" b="1" spc="-5" dirty="0">
                <a:latin typeface="Heiti SC"/>
                <a:cs typeface="Heiti SC"/>
              </a:rPr>
              <a:t>道单选</a:t>
            </a:r>
            <a:r>
              <a:rPr sz="2400" b="1" spc="285" dirty="0">
                <a:latin typeface="Arial"/>
                <a:cs typeface="Arial"/>
              </a:rPr>
              <a:t>+</a:t>
            </a:r>
            <a:r>
              <a:rPr sz="2400" b="1" spc="270" dirty="0">
                <a:latin typeface="Arial"/>
                <a:cs typeface="Arial"/>
              </a:rPr>
              <a:t>2</a:t>
            </a:r>
            <a:r>
              <a:rPr sz="2400" b="1" spc="-5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36004" y="3561205"/>
            <a:ext cx="199961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0" dirty="0">
                <a:latin typeface="Arial"/>
                <a:cs typeface="Arial"/>
              </a:rPr>
              <a:t>@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114" dirty="0">
                <a:latin typeface="Arial"/>
                <a:cs typeface="Arial"/>
              </a:rPr>
              <a:t>on</a:t>
            </a:r>
            <a:r>
              <a:rPr sz="2400" b="1" spc="95" dirty="0">
                <a:latin typeface="Arial"/>
                <a:cs typeface="Arial"/>
              </a:rPr>
              <a:t>1</a:t>
            </a:r>
            <a:r>
              <a:rPr sz="2400" b="1" spc="145" dirty="0">
                <a:latin typeface="Arial"/>
                <a:cs typeface="Arial"/>
              </a:rPr>
              <a:t>23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5789" y="1922016"/>
            <a:ext cx="5613400" cy="164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5" dirty="0">
                <a:latin typeface="Arial"/>
                <a:cs typeface="Arial"/>
              </a:rPr>
              <a:t>on</a:t>
            </a:r>
            <a:r>
              <a:rPr sz="2400" b="1" dirty="0">
                <a:latin typeface="Heiti SC"/>
                <a:cs typeface="Heiti SC"/>
              </a:rPr>
              <a:t>语言的发展历史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选取一种系统平台构建</a:t>
            </a:r>
            <a:r>
              <a:rPr sz="2400" b="1" spc="75" dirty="0">
                <a:latin typeface="Arial"/>
                <a:cs typeface="Arial"/>
              </a:rPr>
              <a:t>Py</a:t>
            </a:r>
            <a:r>
              <a:rPr sz="2400" b="1" spc="4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ho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开发环境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尝试编写与运行</a:t>
            </a:r>
            <a:r>
              <a:rPr sz="2400" b="1" spc="140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个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小程序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开发环境配置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8680" y="1216589"/>
            <a:ext cx="58680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课程的实践平台为何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叫</a:t>
            </a:r>
            <a:r>
              <a:rPr sz="2800" b="1" spc="90" dirty="0">
                <a:solidFill>
                  <a:srgbClr val="006FC0"/>
                </a:solidFill>
                <a:latin typeface="Arial"/>
                <a:cs typeface="Arial"/>
              </a:rPr>
              <a:t>Py</a:t>
            </a:r>
            <a:r>
              <a:rPr sz="2800" b="1" spc="5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800" b="1" spc="135" dirty="0">
                <a:solidFill>
                  <a:srgbClr val="006FC0"/>
                </a:solidFill>
                <a:latin typeface="Arial"/>
                <a:cs typeface="Arial"/>
              </a:rPr>
              <a:t>hon123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？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9444" y="2445002"/>
            <a:ext cx="6650990" cy="164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spc="140" dirty="0">
                <a:latin typeface="Arial"/>
                <a:cs typeface="Arial"/>
              </a:rPr>
              <a:t>12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代表了一种符合认知的发展过程</a:t>
            </a:r>
            <a:endParaRPr sz="2400">
              <a:latin typeface="Heiti SC"/>
              <a:cs typeface="Heiti SC"/>
            </a:endParaRPr>
          </a:p>
          <a:p>
            <a:pPr marL="12700" marR="5080" algn="ctr">
              <a:lnSpc>
                <a:spcPct val="180100"/>
              </a:lnSpc>
            </a:pP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130" dirty="0">
                <a:latin typeface="Arial"/>
                <a:cs typeface="Arial"/>
              </a:rPr>
              <a:t>n123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表达了一种提供最好学习价值的愿望 赶快注册个账号试试吧！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68067" y="1996859"/>
            <a:ext cx="400939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实例</a:t>
            </a:r>
            <a:r>
              <a:rPr sz="4400" spc="-25" dirty="0">
                <a:latin typeface="Arial"/>
                <a:cs typeface="Arial"/>
              </a:rPr>
              <a:t>1</a:t>
            </a:r>
            <a:r>
              <a:rPr sz="4400" spc="-10" dirty="0">
                <a:latin typeface="Arial"/>
                <a:cs typeface="Arial"/>
              </a:rPr>
              <a:t>:</a:t>
            </a:r>
            <a:r>
              <a:rPr sz="4400" spc="65" dirty="0">
                <a:latin typeface="Arial"/>
                <a:cs typeface="Arial"/>
              </a:rPr>
              <a:t> </a:t>
            </a:r>
            <a:r>
              <a:rPr sz="4400" dirty="0">
                <a:latin typeface="Arial Unicode MS"/>
                <a:cs typeface="Arial Unicode MS"/>
              </a:rPr>
              <a:t>温度转换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50694" y="2303830"/>
            <a:ext cx="464375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温度转</a:t>
            </a:r>
            <a:r>
              <a:rPr sz="4000" spc="-10" dirty="0">
                <a:latin typeface="Arial Unicode MS"/>
                <a:cs typeface="Arial Unicode MS"/>
              </a:rPr>
              <a:t>换</a:t>
            </a: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问题分析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温度转换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370" y="1529831"/>
            <a:ext cx="8340090" cy="3106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938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温度刻画的两种不同体系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摄氏度：中国等世界大多数国家使用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以</a:t>
            </a:r>
            <a:r>
              <a:rPr sz="2000" b="1" spc="120" dirty="0">
                <a:latin typeface="Arial"/>
                <a:cs typeface="Arial"/>
              </a:rPr>
              <a:t>1</a:t>
            </a:r>
            <a:r>
              <a:rPr sz="2000" b="1" dirty="0">
                <a:latin typeface="Heiti SC"/>
                <a:cs typeface="Heiti SC"/>
              </a:rPr>
              <a:t>标准大气压下水的结</a:t>
            </a:r>
            <a:r>
              <a:rPr sz="2000" b="1" spc="-15" dirty="0">
                <a:latin typeface="Heiti SC"/>
                <a:cs typeface="Heiti SC"/>
              </a:rPr>
              <a:t>冰</a:t>
            </a:r>
            <a:r>
              <a:rPr sz="2000" b="1" dirty="0">
                <a:latin typeface="Heiti SC"/>
                <a:cs typeface="Heiti SC"/>
              </a:rPr>
              <a:t>点为</a:t>
            </a:r>
            <a:r>
              <a:rPr sz="2000" b="1" spc="120" dirty="0">
                <a:latin typeface="Arial"/>
                <a:cs typeface="Arial"/>
              </a:rPr>
              <a:t>0</a:t>
            </a:r>
            <a:r>
              <a:rPr sz="2000" b="1" dirty="0">
                <a:latin typeface="Heiti SC"/>
                <a:cs typeface="Heiti SC"/>
              </a:rPr>
              <a:t>度</a:t>
            </a:r>
            <a:r>
              <a:rPr sz="2000" b="1" spc="-15" dirty="0">
                <a:latin typeface="Heiti SC"/>
                <a:cs typeface="Heiti SC"/>
              </a:rPr>
              <a:t>，</a:t>
            </a:r>
            <a:r>
              <a:rPr sz="2000" b="1" dirty="0">
                <a:latin typeface="Heiti SC"/>
                <a:cs typeface="Heiti SC"/>
              </a:rPr>
              <a:t>沸点</a:t>
            </a:r>
            <a:r>
              <a:rPr sz="2000" b="1" spc="-10" dirty="0">
                <a:latin typeface="Heiti SC"/>
                <a:cs typeface="Heiti SC"/>
              </a:rPr>
              <a:t>为</a:t>
            </a:r>
            <a:r>
              <a:rPr sz="2000" b="1" spc="120" dirty="0">
                <a:latin typeface="Arial"/>
                <a:cs typeface="Arial"/>
              </a:rPr>
              <a:t>100</a:t>
            </a:r>
            <a:r>
              <a:rPr sz="2000" b="1" dirty="0">
                <a:latin typeface="Heiti SC"/>
                <a:cs typeface="Heiti SC"/>
              </a:rPr>
              <a:t>度，将</a:t>
            </a:r>
            <a:r>
              <a:rPr sz="2000" b="1" spc="-15" dirty="0">
                <a:latin typeface="Heiti SC"/>
                <a:cs typeface="Heiti SC"/>
              </a:rPr>
              <a:t>温</a:t>
            </a:r>
            <a:r>
              <a:rPr sz="2000" b="1" dirty="0">
                <a:latin typeface="Heiti SC"/>
                <a:cs typeface="Heiti SC"/>
              </a:rPr>
              <a:t>度进</a:t>
            </a:r>
            <a:r>
              <a:rPr sz="2000" b="1" spc="-15" dirty="0">
                <a:latin typeface="Heiti SC"/>
                <a:cs typeface="Heiti SC"/>
              </a:rPr>
              <a:t>行</a:t>
            </a:r>
            <a:r>
              <a:rPr sz="2000" b="1" dirty="0">
                <a:latin typeface="Heiti SC"/>
                <a:cs typeface="Heiti SC"/>
              </a:rPr>
              <a:t>等分</a:t>
            </a:r>
            <a:r>
              <a:rPr sz="2000" b="1" spc="-15" dirty="0">
                <a:latin typeface="Heiti SC"/>
                <a:cs typeface="Heiti SC"/>
              </a:rPr>
              <a:t>刻</a:t>
            </a:r>
            <a:r>
              <a:rPr sz="2000" b="1" dirty="0">
                <a:latin typeface="Heiti SC"/>
                <a:cs typeface="Heiti SC"/>
              </a:rPr>
              <a:t>画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华氏</a:t>
            </a:r>
            <a:r>
              <a:rPr sz="2400" b="1" dirty="0">
                <a:latin typeface="Heiti SC"/>
                <a:cs typeface="Heiti SC"/>
              </a:rPr>
              <a:t>度</a:t>
            </a:r>
            <a:r>
              <a:rPr sz="2400" b="1" spc="-5" dirty="0">
                <a:latin typeface="Heiti SC"/>
                <a:cs typeface="Heiti SC"/>
              </a:rPr>
              <a:t>：美国、英国等国家使用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以</a:t>
            </a:r>
            <a:r>
              <a:rPr sz="2000" b="1" spc="120" dirty="0">
                <a:latin typeface="Arial"/>
                <a:cs typeface="Arial"/>
              </a:rPr>
              <a:t>1</a:t>
            </a:r>
            <a:r>
              <a:rPr sz="2000" b="1" dirty="0">
                <a:latin typeface="Heiti SC"/>
                <a:cs typeface="Heiti SC"/>
              </a:rPr>
              <a:t>标准大气压下水的结</a:t>
            </a:r>
            <a:r>
              <a:rPr sz="2000" b="1" spc="-15" dirty="0">
                <a:latin typeface="Heiti SC"/>
                <a:cs typeface="Heiti SC"/>
              </a:rPr>
              <a:t>冰</a:t>
            </a:r>
            <a:r>
              <a:rPr sz="2000" b="1" dirty="0">
                <a:latin typeface="Heiti SC"/>
                <a:cs typeface="Heiti SC"/>
              </a:rPr>
              <a:t>点为</a:t>
            </a:r>
            <a:r>
              <a:rPr sz="2000" b="1" spc="120" dirty="0">
                <a:latin typeface="Arial"/>
                <a:cs typeface="Arial"/>
              </a:rPr>
              <a:t>32</a:t>
            </a:r>
            <a:r>
              <a:rPr sz="2000" b="1" dirty="0">
                <a:latin typeface="Heiti SC"/>
                <a:cs typeface="Heiti SC"/>
              </a:rPr>
              <a:t>度</a:t>
            </a:r>
            <a:r>
              <a:rPr sz="2000" b="1" spc="-15" dirty="0">
                <a:latin typeface="Heiti SC"/>
                <a:cs typeface="Heiti SC"/>
              </a:rPr>
              <a:t>，</a:t>
            </a:r>
            <a:r>
              <a:rPr sz="2000" b="1" dirty="0">
                <a:latin typeface="Heiti SC"/>
                <a:cs typeface="Heiti SC"/>
              </a:rPr>
              <a:t>沸点</a:t>
            </a:r>
            <a:r>
              <a:rPr sz="2000" b="1" spc="-10" dirty="0">
                <a:latin typeface="Heiti SC"/>
                <a:cs typeface="Heiti SC"/>
              </a:rPr>
              <a:t>为</a:t>
            </a:r>
            <a:r>
              <a:rPr sz="2000" b="1" spc="120" dirty="0">
                <a:latin typeface="Arial"/>
                <a:cs typeface="Arial"/>
              </a:rPr>
              <a:t>212</a:t>
            </a:r>
            <a:r>
              <a:rPr sz="2000" b="1" dirty="0">
                <a:latin typeface="Heiti SC"/>
                <a:cs typeface="Heiti SC"/>
              </a:rPr>
              <a:t>度，将</a:t>
            </a:r>
            <a:r>
              <a:rPr sz="2000" b="1" spc="-15" dirty="0">
                <a:latin typeface="Heiti SC"/>
                <a:cs typeface="Heiti SC"/>
              </a:rPr>
              <a:t>温</a:t>
            </a:r>
            <a:r>
              <a:rPr sz="2000" b="1" dirty="0">
                <a:latin typeface="Heiti SC"/>
                <a:cs typeface="Heiti SC"/>
              </a:rPr>
              <a:t>度进</a:t>
            </a:r>
            <a:r>
              <a:rPr sz="2000" b="1" spc="-15" dirty="0">
                <a:latin typeface="Heiti SC"/>
                <a:cs typeface="Heiti SC"/>
              </a:rPr>
              <a:t>行</a:t>
            </a:r>
            <a:r>
              <a:rPr sz="2000" b="1" dirty="0">
                <a:latin typeface="Heiti SC"/>
                <a:cs typeface="Heiti SC"/>
              </a:rPr>
              <a:t>等分</a:t>
            </a:r>
            <a:r>
              <a:rPr sz="2000" b="1" spc="-15" dirty="0">
                <a:latin typeface="Heiti SC"/>
                <a:cs typeface="Heiti SC"/>
              </a:rPr>
              <a:t>刻</a:t>
            </a:r>
            <a:r>
              <a:rPr sz="2000" b="1" dirty="0">
                <a:latin typeface="Heiti SC"/>
                <a:cs typeface="Heiti SC"/>
              </a:rPr>
              <a:t>画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需求分析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95041" y="1560946"/>
            <a:ext cx="2991485" cy="2195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两种温度体系的转换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摄氏度转换为华氏度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华氏度转换为摄氏度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2175</Words>
  <Application>Microsoft Macintosh PowerPoint</Application>
  <PresentationFormat>全屏显示(16:9)</PresentationFormat>
  <Paragraphs>1051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86" baseType="lpstr">
      <vt:lpstr>等线</vt:lpstr>
      <vt:lpstr>Arial Unicode MS</vt:lpstr>
      <vt:lpstr>FZLTZHB--B51-0</vt:lpstr>
      <vt:lpstr>Heiti SC</vt:lpstr>
      <vt:lpstr>Kai</vt:lpstr>
      <vt:lpstr>Andale Mono</vt:lpstr>
      <vt:lpstr>Arial</vt:lpstr>
      <vt:lpstr>Calibri</vt:lpstr>
      <vt:lpstr>Georgia</vt:lpstr>
      <vt:lpstr>Menlo</vt:lpstr>
      <vt:lpstr>Palatino</vt:lpstr>
      <vt:lpstr>Times New Roman</vt:lpstr>
      <vt:lpstr>Office Theme</vt:lpstr>
      <vt:lpstr>PowerPoint 演示文稿</vt:lpstr>
      <vt:lpstr>Python语言程序设计</vt:lpstr>
      <vt:lpstr>前课复习</vt:lpstr>
      <vt:lpstr>课程之前</vt:lpstr>
      <vt:lpstr>本课概要</vt:lpstr>
      <vt:lpstr>第1章 Python基本语法元素</vt:lpstr>
      <vt:lpstr>第1章 Python基本语法元素</vt:lpstr>
      <vt:lpstr>练习与作业</vt:lpstr>
      <vt:lpstr>第1章 Python基本语法元素</vt:lpstr>
      <vt:lpstr>使用说明 @Python123</vt:lpstr>
      <vt:lpstr>注册学生账号并登陆</vt:lpstr>
      <vt:lpstr>注册学生账号并登陆</vt:lpstr>
      <vt:lpstr>绑定中国大学MOOC账号</vt:lpstr>
      <vt:lpstr>绑定中国大学MOOC账号</vt:lpstr>
      <vt:lpstr>选择本课程对应实践课程</vt:lpstr>
      <vt:lpstr>欢迎学习 Python语言程序设计 课程</vt:lpstr>
      <vt:lpstr>PowerPoint 演示文稿</vt:lpstr>
      <vt:lpstr>PowerPoint 演示文稿</vt:lpstr>
      <vt:lpstr>Python语言程序设计</vt:lpstr>
      <vt:lpstr>单元开篇</vt:lpstr>
      <vt:lpstr>程序设计基本方法</vt:lpstr>
      <vt:lpstr>计算机与程序设计</vt:lpstr>
      <vt:lpstr>计算机的概念</vt:lpstr>
      <vt:lpstr>计算机的发展</vt:lpstr>
      <vt:lpstr>摩尔定律 Moore’s Law</vt:lpstr>
      <vt:lpstr>集成电路晶体管数量实测 1971-2016</vt:lpstr>
      <vt:lpstr>计算机的发展</vt:lpstr>
      <vt:lpstr>程序设计</vt:lpstr>
      <vt:lpstr>程序设计语言</vt:lpstr>
      <vt:lpstr>程序设计语言</vt:lpstr>
      <vt:lpstr>编译和解释</vt:lpstr>
      <vt:lpstr>编程语言的执行方式</vt:lpstr>
      <vt:lpstr>将源代码一次性转换成目标代码的过程</vt:lpstr>
      <vt:lpstr>将源代码逐条转换成目标代码同时逐条运行的过程</vt:lpstr>
      <vt:lpstr>编译和解释</vt:lpstr>
      <vt:lpstr>静态语言和脚本语言</vt:lpstr>
      <vt:lpstr>静态语言和脚本语言</vt:lpstr>
      <vt:lpstr>程序的基本编写方法</vt:lpstr>
      <vt:lpstr>程序的基本编写方法</vt:lpstr>
      <vt:lpstr>理解IPO</vt:lpstr>
      <vt:lpstr>理解IPO</vt:lpstr>
      <vt:lpstr>理解IPO</vt:lpstr>
      <vt:lpstr>问题的计算部分</vt:lpstr>
      <vt:lpstr>编程解决问题的步骤</vt:lpstr>
      <vt:lpstr>使用计算机解决问题</vt:lpstr>
      <vt:lpstr>求解计算问题的精简步骤</vt:lpstr>
      <vt:lpstr>计算机编程</vt:lpstr>
      <vt:lpstr>Q：为什么要学习计算机编程？</vt:lpstr>
      <vt:lpstr>计算机编程</vt:lpstr>
      <vt:lpstr>计算机编程</vt:lpstr>
      <vt:lpstr>计算机编程</vt:lpstr>
      <vt:lpstr>计算机编程</vt:lpstr>
      <vt:lpstr>计算机编程</vt:lpstr>
      <vt:lpstr>学习编程的误区</vt:lpstr>
      <vt:lpstr>PowerPoint 演示文稿</vt:lpstr>
      <vt:lpstr>单元小结</vt:lpstr>
      <vt:lpstr>程序设计基本方法</vt:lpstr>
      <vt:lpstr>PowerPoint 演示文稿</vt:lpstr>
      <vt:lpstr>辣么"漂亮"*的学习资料，要不要认识一下制作者？</vt:lpstr>
      <vt:lpstr>辣么"清晰"*的内容体系，要不要认识一下设计者？</vt:lpstr>
      <vt:lpstr>辣么"精良"*的课程制作，要不要认识一下策划者？</vt:lpstr>
      <vt:lpstr>PowerPoint 演示文稿</vt:lpstr>
      <vt:lpstr>PowerPoint 演示文稿</vt:lpstr>
      <vt:lpstr>Python语言程序设计</vt:lpstr>
      <vt:lpstr>单元开篇</vt:lpstr>
      <vt:lpstr>Python开发环境配置</vt:lpstr>
      <vt:lpstr>Python语言概述</vt:lpstr>
      <vt:lpstr>PowerPoint 演示文稿</vt:lpstr>
      <vt:lpstr>Python语言的诞生</vt:lpstr>
      <vt:lpstr>PowerPoint 演示文稿</vt:lpstr>
      <vt:lpstr>PowerPoint 演示文稿</vt:lpstr>
      <vt:lpstr>It’s  ．</vt:lpstr>
      <vt:lpstr>PowerPoint 演示文稿</vt:lpstr>
      <vt:lpstr>Python基本开发环境IDLE</vt:lpstr>
      <vt:lpstr>Python基本开发环境IDLE</vt:lpstr>
      <vt:lpstr>Python基本开发环境IDLE</vt:lpstr>
      <vt:lpstr>PowerPoint 演示文稿</vt:lpstr>
      <vt:lpstr>Python程序编写与运行</vt:lpstr>
      <vt:lpstr>Python的两种编程方式</vt:lpstr>
      <vt:lpstr>实例1: 圆面积的计算</vt:lpstr>
      <vt:lpstr>实例1: 圆面积的计算</vt:lpstr>
      <vt:lpstr>实例2: 同切圆绘制</vt:lpstr>
      <vt:lpstr>实例2: 同切圆绘制</vt:lpstr>
      <vt:lpstr>实例3: 五角星绘制</vt:lpstr>
      <vt:lpstr>实例3: 五角星绘制</vt:lpstr>
      <vt:lpstr>Python高级开发环境VSCode</vt:lpstr>
      <vt:lpstr>Python高级开发环境VSCode</vt:lpstr>
      <vt:lpstr>Python高级开发环境VSCode</vt:lpstr>
      <vt:lpstr>PowerPoint 演示文稿</vt:lpstr>
      <vt:lpstr>单元小结</vt:lpstr>
      <vt:lpstr>Python开发环境配置</vt:lpstr>
      <vt:lpstr>PowerPoint 演示文稿</vt:lpstr>
      <vt:lpstr>课程的实践平台为何叫Python123？</vt:lpstr>
      <vt:lpstr>PowerPoint 演示文稿</vt:lpstr>
      <vt:lpstr>PowerPoint 演示文稿</vt:lpstr>
      <vt:lpstr>Python语言程序设计</vt:lpstr>
      <vt:lpstr>PowerPoint 演示文稿</vt:lpstr>
      <vt:lpstr>温度转换</vt:lpstr>
      <vt:lpstr>需求分析</vt:lpstr>
      <vt:lpstr>问题分析</vt:lpstr>
      <vt:lpstr>问题分析</vt:lpstr>
      <vt:lpstr>问题分析</vt:lpstr>
      <vt:lpstr>问题分析</vt:lpstr>
      <vt:lpstr>问题分析</vt:lpstr>
      <vt:lpstr>PowerPoint 演示文稿</vt:lpstr>
      <vt:lpstr>PowerPoint 演示文稿</vt:lpstr>
      <vt:lpstr>PowerPoint 演示文稿</vt:lpstr>
      <vt:lpstr>运行效果</vt:lpstr>
      <vt:lpstr>PowerPoint 演示文稿</vt:lpstr>
      <vt:lpstr>PowerPoint 演示文稿</vt:lpstr>
      <vt:lpstr>PowerPoint 演示文稿</vt:lpstr>
      <vt:lpstr>举一反三</vt:lpstr>
      <vt:lpstr>举一反三</vt:lpstr>
      <vt:lpstr>举一反三</vt:lpstr>
      <vt:lpstr>PowerPoint 演示文稿</vt:lpstr>
      <vt:lpstr>PowerPoint 演示文稿</vt:lpstr>
      <vt:lpstr>PowerPoint 演示文稿</vt:lpstr>
      <vt:lpstr>Python语言程序设计</vt:lpstr>
      <vt:lpstr>单元开篇</vt:lpstr>
      <vt:lpstr>Python程序语法元素分析</vt:lpstr>
      <vt:lpstr>程序的格式框架</vt:lpstr>
      <vt:lpstr>PowerPoint 演示文稿</vt:lpstr>
      <vt:lpstr>#TempConvert.py</vt:lpstr>
      <vt:lpstr>#TempConvert.py</vt:lpstr>
      <vt:lpstr>缩进表达程序的格式框架</vt:lpstr>
      <vt:lpstr>#TempConvert.py</vt:lpstr>
      <vt:lpstr>不被程序执行的辅助性说明信息</vt:lpstr>
      <vt:lpstr>#TempConvert.py</vt:lpstr>
      <vt:lpstr>命名与保留字</vt:lpstr>
      <vt:lpstr>#TempConvert.py</vt:lpstr>
      <vt:lpstr>用来保存和表示数据的占位符号</vt:lpstr>
      <vt:lpstr>关联标识符的过程</vt:lpstr>
      <vt:lpstr>被编程语言内部定义并保留使用的标识符</vt:lpstr>
      <vt:lpstr>(26/35)</vt:lpstr>
      <vt:lpstr>#TempConvert.py</vt:lpstr>
      <vt:lpstr>数据类型</vt:lpstr>
      <vt:lpstr>#TempConvert.py</vt:lpstr>
      <vt:lpstr>数据类型</vt:lpstr>
      <vt:lpstr>数据类型</vt:lpstr>
      <vt:lpstr>数据类型</vt:lpstr>
      <vt:lpstr>#TempConvert.py</vt:lpstr>
      <vt:lpstr>由0个或多个字符组成的有序字符序列</vt:lpstr>
      <vt:lpstr>字符串的序号</vt:lpstr>
      <vt:lpstr>字符串的使用</vt:lpstr>
      <vt:lpstr>#TempConvert.py</vt:lpstr>
      <vt:lpstr>数字类型</vt:lpstr>
      <vt:lpstr>#TempConvert.py</vt:lpstr>
      <vt:lpstr>列表类型</vt:lpstr>
      <vt:lpstr>#TempConvert.py</vt:lpstr>
      <vt:lpstr>语句与函数</vt:lpstr>
      <vt:lpstr>#TempConvert.py</vt:lpstr>
      <vt:lpstr>赋值语句</vt:lpstr>
      <vt:lpstr>#TempConvert.py</vt:lpstr>
      <vt:lpstr>分支语句</vt:lpstr>
      <vt:lpstr>#TempConvert.py</vt:lpstr>
      <vt:lpstr>根据输入参数产生不同输出的功能过程</vt:lpstr>
      <vt:lpstr>#TempConvert.py</vt:lpstr>
      <vt:lpstr>Python程序的输入输出</vt:lpstr>
      <vt:lpstr>#TempConvert.py</vt:lpstr>
      <vt:lpstr>输入函数 input()</vt:lpstr>
      <vt:lpstr>#TempConvert.py</vt:lpstr>
      <vt:lpstr>输出函数 print()</vt:lpstr>
      <vt:lpstr>输出函数 print()</vt:lpstr>
      <vt:lpstr>输出函数 print()</vt:lpstr>
      <vt:lpstr>#TempConvert.py</vt:lpstr>
      <vt:lpstr>评估函数 eval()</vt:lpstr>
      <vt:lpstr>评估函数 eval()</vt:lpstr>
      <vt:lpstr>#TempConvert.py</vt:lpstr>
      <vt:lpstr>PowerPoint 演示文稿</vt:lpstr>
      <vt:lpstr>#TempConvert.py</vt:lpstr>
      <vt:lpstr>单元小结</vt:lpstr>
      <vt:lpstr>Python程序语法元素分析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Song</dc:creator>
  <cp:lastModifiedBy>谢 少军</cp:lastModifiedBy>
  <cp:revision>8</cp:revision>
  <dcterms:created xsi:type="dcterms:W3CDTF">2020-08-12T21:27:29Z</dcterms:created>
  <dcterms:modified xsi:type="dcterms:W3CDTF">2020-08-21T14:00:14Z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2020-08-12T00:00:00Z</vt:filetime>
  </property>
</Properties>
</file>